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2" r:id="rId2"/>
    <p:sldId id="289" r:id="rId3"/>
    <p:sldId id="283" r:id="rId4"/>
    <p:sldId id="298" r:id="rId5"/>
    <p:sldId id="299" r:id="rId6"/>
    <p:sldId id="262" r:id="rId7"/>
    <p:sldId id="265" r:id="rId8"/>
    <p:sldId id="290" r:id="rId9"/>
    <p:sldId id="263" r:id="rId10"/>
    <p:sldId id="264" r:id="rId11"/>
    <p:sldId id="294" r:id="rId12"/>
    <p:sldId id="300" r:id="rId13"/>
    <p:sldId id="296" r:id="rId14"/>
    <p:sldId id="297" r:id="rId15"/>
    <p:sldId id="304" r:id="rId16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C9"/>
    <a:srgbClr val="B9E6FB"/>
    <a:srgbClr val="5F9ED6"/>
    <a:srgbClr val="0B4E85"/>
    <a:srgbClr val="EAB200"/>
    <a:srgbClr val="61B6F3"/>
    <a:srgbClr val="5CB3F1"/>
    <a:srgbClr val="EBF7FF"/>
    <a:srgbClr val="FFA7A7"/>
    <a:srgbClr val="FFC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4" autoAdjust="0"/>
    <p:restoredTop sz="95300" autoAdjust="0"/>
  </p:normalViewPr>
  <p:slideViewPr>
    <p:cSldViewPr snapToGrid="0">
      <p:cViewPr varScale="1">
        <p:scale>
          <a:sx n="109" d="100"/>
          <a:sy n="109" d="100"/>
        </p:scale>
        <p:origin x="59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1D66C-B593-4057-8C8D-D5A3DD408480}" type="datetimeFigureOut">
              <a:rPr lang="fr-FR" smtClean="0"/>
              <a:t>08/02/2024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93AF0-841C-40EF-BB7A-F7A574570B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3754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22C80-B327-4AD9-9A78-B4C0E9E00B30}" type="datetimeFigureOut">
              <a:rPr lang="fr-FR" smtClean="0"/>
              <a:t>08/02/2024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1E06A-0D07-4521-AD76-F628993F0D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2975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467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17/01/2022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Odonto-scolarité-RI-2022-2023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7338-5ACC-45F6-B263-2D3D6C37AC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3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17/01/2022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Odonto-scolarité-RI-2022-2023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7338-5ACC-45F6-B263-2D3D6C37AC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41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17/01/2022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Odonto-scolarité-RI-2022-2023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7338-5ACC-45F6-B263-2D3D6C37AC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61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17/01/2022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Odonto-scolarité-RI-2022-2023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7338-5ACC-45F6-B263-2D3D6C37AC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55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17/01/2022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Odonto-scolarité-RI-2022-2023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7338-5ACC-45F6-B263-2D3D6C37AC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92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17/01/2022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Odonto-scolarité-RI-2022-2023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7338-5ACC-45F6-B263-2D3D6C37AC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324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17/01/2022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Odonto-scolarité-RI-2022-2023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7338-5ACC-45F6-B263-2D3D6C37AC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35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17/01/2022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Odonto-scolarité-RI-2022-2023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7338-5ACC-45F6-B263-2D3D6C37AC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70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17/01/2022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Odonto-scolarité-RI-2022-2023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7338-5ACC-45F6-B263-2D3D6C37AC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01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17/01/2022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Odonto-scolarité-RI-2022-2023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7338-5ACC-45F6-B263-2D3D6C37AC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155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17/01/2022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Odonto-scolarité-RI-2022-2023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7338-5ACC-45F6-B263-2D3D6C37AC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5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17/01/2022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Odonto-scolarité-RI-2022-2023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E7338-5ACC-45F6-B263-2D3D6C37AC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13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hyperlink" Target="https://agence.erasmusplus.fr/profils/vous-souhaitez-partir-a-letrang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hyperlink" Target="https://www.service-public.fr/particuliers/vosdroits/F38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odonto-ri@umonpellier.fr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s://pixabay.com/fr/espagne-drapeau-espagnol-nationale-28530/" TargetMode="External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hyperlink" Target="https://fr.wikipedia.org/wiki/Drapeau_de_l%27Allemagne" TargetMode="External"/><Relationship Id="rId5" Type="http://schemas.openxmlformats.org/officeDocument/2006/relationships/image" Target="../media/image8.png"/><Relationship Id="rId15" Type="http://schemas.openxmlformats.org/officeDocument/2006/relationships/hyperlink" Target="http://www.publicdomainpictures.net/view-image.php?image=37271&amp;picture=&amp;jazyk=FR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hyperlink" Target="http://commons.wikimedia.org/wiki/Drapeaux_de_la_France_de_Vichy" TargetMode="External"/><Relationship Id="rId1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D44AD30-0892-9AE4-3D47-ECD299FF7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885" y="1242806"/>
            <a:ext cx="9144000" cy="496042"/>
          </a:xfrm>
        </p:spPr>
        <p:txBody>
          <a:bodyPr/>
          <a:lstStyle/>
          <a:p>
            <a:r>
              <a:rPr lang="fr-FR" b="1" dirty="0">
                <a:solidFill>
                  <a:srgbClr val="5F9ED6"/>
                </a:solidFill>
                <a:latin typeface="Oswald" panose="00000500000000000000" pitchFamily="2" charset="0"/>
              </a:rPr>
              <a:t>ETUDIANTS SORTANTS 2024/2025</a:t>
            </a:r>
          </a:p>
          <a:p>
            <a:endParaRPr lang="fr-FR" b="1" dirty="0">
              <a:solidFill>
                <a:srgbClr val="5F9ED6"/>
              </a:solidFill>
              <a:latin typeface="Oswald" panose="00000500000000000000" pitchFamily="2" charset="0"/>
            </a:endParaRPr>
          </a:p>
        </p:txBody>
      </p:sp>
      <p:pic>
        <p:nvPicPr>
          <p:cNvPr id="1030" name="Picture 6" descr="Programma Erasmus+ - Consilium">
            <a:extLst>
              <a:ext uri="{FF2B5EF4-FFF2-40B4-BE49-F238E27FC236}">
                <a16:creationId xmlns:a16="http://schemas.microsoft.com/office/drawing/2014/main" id="{4C7CB719-8653-F538-6E7E-E1FF15F23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9" b="96440" l="3942" r="97080">
                        <a14:foregroundMark x1="5547" y1="50162" x2="4818" y2="68285"/>
                        <a14:foregroundMark x1="6569" y1="92880" x2="25547" y2="94822"/>
                        <a14:foregroundMark x1="87299" y1="93204" x2="88830" y2="92970"/>
                        <a14:foregroundMark x1="85401" y1="58576" x2="85443" y2="58013"/>
                        <a14:foregroundMark x1="88692" y1="56245" x2="88759" y2="59223"/>
                        <a14:foregroundMark x1="88655" y1="54616" x2="88683" y2="55853"/>
                        <a14:foregroundMark x1="88613" y1="52751" x2="88644" y2="54109"/>
                        <a14:foregroundMark x1="94599" y1="68285" x2="93577" y2="52751"/>
                        <a14:foregroundMark x1="4234" y1="43366" x2="3942" y2="33333"/>
                        <a14:foregroundMark x1="38832" y1="91909" x2="47153" y2="93851"/>
                        <a14:foregroundMark x1="67445" y1="81877" x2="74307" y2="84142"/>
                        <a14:foregroundMark x1="68175" y1="78964" x2="72847" y2="77346"/>
                        <a14:foregroundMark x1="96788" y1="85761" x2="96642" y2="81553"/>
                        <a14:foregroundMark x1="97226" y1="61165" x2="97226" y2="57929"/>
                        <a14:foregroundMark x1="86569" y1="95793" x2="96788" y2="96440"/>
                        <a14:foregroundMark x1="88321" y1="77023" x2="88175" y2="74110"/>
                        <a14:foregroundMark x1="85255" y1="54369" x2="85255" y2="55016"/>
                        <a14:foregroundMark x1="85255" y1="55987" x2="85255" y2="57929"/>
                        <a14:backgroundMark x1="4672" y1="25566" x2="4672" y2="27184"/>
                        <a14:backgroundMark x1="86423" y1="73786" x2="86569" y2="66019"/>
                        <a14:backgroundMark x1="88905" y1="53398" x2="88759" y2="53074"/>
                        <a14:backgroundMark x1="88905" y1="55663" x2="88613" y2="54369"/>
                        <a14:backgroundMark x1="40292" y1="67961" x2="40292" y2="66343"/>
                        <a14:backgroundMark x1="42190" y1="72168" x2="41460" y2="72168"/>
                        <a14:backgroundMark x1="41314" y1="71845" x2="40584" y2="71845"/>
                        <a14:backgroundMark x1="90219" y1="75728" x2="90219" y2="74434"/>
                        <a14:backgroundMark x1="89927" y1="77023" x2="89635" y2="75405"/>
                        <a14:backgroundMark x1="95474" y1="77023" x2="95328" y2="74110"/>
                        <a14:backgroundMark x1="83796" y1="73786" x2="83796" y2="74757"/>
                        <a14:backgroundMark x1="86423" y1="76699" x2="86569" y2="77994"/>
                        <a14:backgroundMark x1="88905" y1="54693" x2="89051" y2="54369"/>
                        <a14:backgroundMark x1="88905" y1="54369" x2="88905" y2="53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08124"/>
            <a:ext cx="6096000" cy="274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E6E308-4EA0-3ED4-40BE-1AB2D44582BC}"/>
              </a:ext>
            </a:extLst>
          </p:cNvPr>
          <p:cNvSpPr/>
          <p:nvPr/>
        </p:nvSpPr>
        <p:spPr>
          <a:xfrm>
            <a:off x="3349885" y="319476"/>
            <a:ext cx="90613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MOBILITES ERASMUS +</a:t>
            </a:r>
            <a:endParaRPr lang="fr-F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C06A947-3A7B-9D3B-BB66-D99A07644D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16" y="3947791"/>
            <a:ext cx="3666845" cy="1667403"/>
          </a:xfrm>
          <a:prstGeom prst="rect">
            <a:avLst/>
          </a:prstGeom>
        </p:spPr>
      </p:pic>
      <p:pic>
        <p:nvPicPr>
          <p:cNvPr id="12" name="Image 11" descr="Une image contenant Police, Graphique, capture d’écran, graphisme&#10;&#10;Description générée automatiquement">
            <a:extLst>
              <a:ext uri="{FF2B5EF4-FFF2-40B4-BE49-F238E27FC236}">
                <a16:creationId xmlns:a16="http://schemas.microsoft.com/office/drawing/2014/main" id="{4340452A-E1AB-7CC9-5FF8-57E11169F9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111" y="4336761"/>
            <a:ext cx="2309279" cy="164140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AD41135-C1AC-4694-990C-D5A1FB38BD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70" y="6240773"/>
            <a:ext cx="2547448" cy="53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87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419958" y="1525579"/>
            <a:ext cx="95308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Créer votre espace sur la plateforme </a:t>
            </a:r>
            <a:r>
              <a:rPr lang="fr-FR" dirty="0" err="1"/>
              <a:t>MoveOnLine</a:t>
            </a:r>
            <a:r>
              <a:rPr lang="fr-FR" dirty="0"/>
              <a:t> et compléter le formulaire de candidature </a:t>
            </a:r>
          </a:p>
          <a:p>
            <a:r>
              <a:rPr lang="fr-FR" dirty="0"/>
              <a:t>(lien transmis par le coordinateur Erasmus) </a:t>
            </a:r>
          </a:p>
          <a:p>
            <a:r>
              <a:rPr lang="fr-FR" dirty="0"/>
              <a:t>- Préparer la liste des cours avec le coordinateur Erasmus et le président de jury concerné </a:t>
            </a:r>
          </a:p>
          <a:p>
            <a:r>
              <a:rPr lang="fr-FR" dirty="0"/>
              <a:t>- Se réinscrire à la faculté d’odontologie de Montpellier </a:t>
            </a:r>
          </a:p>
          <a:p>
            <a:r>
              <a:rPr lang="fr-FR" dirty="0"/>
              <a:t>- Demander une carte européenne d’assurance maladie sur le site AMELI  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84838" y="3833695"/>
            <a:ext cx="880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Compléter le formulaire de demande de bourse sur votre espace MOVEON et joindre les documents demandés </a:t>
            </a:r>
          </a:p>
        </p:txBody>
      </p:sp>
      <p:sp>
        <p:nvSpPr>
          <p:cNvPr id="5" name="Rectangle : avec coins arrondis en diagonale 23">
            <a:extLst>
              <a:ext uri="{FF2B5EF4-FFF2-40B4-BE49-F238E27FC236}">
                <a16:creationId xmlns:a16="http://schemas.microsoft.com/office/drawing/2014/main" id="{8D74F67D-7C8A-77A6-3A6B-B078F2ACBA10}"/>
              </a:ext>
            </a:extLst>
          </p:cNvPr>
          <p:cNvSpPr/>
          <p:nvPr/>
        </p:nvSpPr>
        <p:spPr>
          <a:xfrm>
            <a:off x="3169280" y="885077"/>
            <a:ext cx="5777249" cy="46575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Préparation administrative</a:t>
            </a:r>
          </a:p>
        </p:txBody>
      </p:sp>
      <p:sp>
        <p:nvSpPr>
          <p:cNvPr id="9" name="Rectangle : avec coins arrondis en diagonale 23">
            <a:extLst>
              <a:ext uri="{FF2B5EF4-FFF2-40B4-BE49-F238E27FC236}">
                <a16:creationId xmlns:a16="http://schemas.microsoft.com/office/drawing/2014/main" id="{8D74F67D-7C8A-77A6-3A6B-B078F2ACBA10}"/>
              </a:ext>
            </a:extLst>
          </p:cNvPr>
          <p:cNvSpPr/>
          <p:nvPr/>
        </p:nvSpPr>
        <p:spPr>
          <a:xfrm>
            <a:off x="3169280" y="3264744"/>
            <a:ext cx="5777249" cy="46575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Préparation financière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69280" y="4893283"/>
            <a:ext cx="8701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Toutes les demandes de bourse (diapos suivantes) sont gérées et centralisées par votre Bureau des Relations Internationales, en lien avec la Direction des Relations Internationales.</a:t>
            </a:r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B1AB0D-8B23-8DA2-4EB5-9C95716D6FA9}"/>
              </a:ext>
            </a:extLst>
          </p:cNvPr>
          <p:cNvSpPr/>
          <p:nvPr/>
        </p:nvSpPr>
        <p:spPr>
          <a:xfrm>
            <a:off x="1780900" y="203195"/>
            <a:ext cx="8630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MOBILITES ERASMUS + 2024/2025</a:t>
            </a:r>
            <a:endParaRPr lang="fr-FR" sz="3200" b="1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74CD5E6-BD3E-0FB1-6640-9211F1C34625}"/>
              </a:ext>
            </a:extLst>
          </p:cNvPr>
          <p:cNvGrpSpPr/>
          <p:nvPr/>
        </p:nvGrpSpPr>
        <p:grpSpPr>
          <a:xfrm>
            <a:off x="0" y="4956972"/>
            <a:ext cx="4133097" cy="1901029"/>
            <a:chOff x="0" y="4956972"/>
            <a:chExt cx="4133097" cy="1901029"/>
          </a:xfrm>
        </p:grpSpPr>
        <p:pic>
          <p:nvPicPr>
            <p:cNvPr id="23" name="Picture 6" descr="Programma Erasmus+ - Consilium">
              <a:extLst>
                <a:ext uri="{FF2B5EF4-FFF2-40B4-BE49-F238E27FC236}">
                  <a16:creationId xmlns:a16="http://schemas.microsoft.com/office/drawing/2014/main" id="{48EF0747-BA36-7920-374B-5760EB2B87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alphaModFix amt="12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09" b="96440" l="3942" r="97080">
                          <a14:foregroundMark x1="5547" y1="50162" x2="4818" y2="68285"/>
                          <a14:foregroundMark x1="6569" y1="92880" x2="25547" y2="94822"/>
                          <a14:foregroundMark x1="87299" y1="93204" x2="88830" y2="92970"/>
                          <a14:foregroundMark x1="85401" y1="58576" x2="85443" y2="58013"/>
                          <a14:foregroundMark x1="88692" y1="56245" x2="88759" y2="59223"/>
                          <a14:foregroundMark x1="88655" y1="54616" x2="88683" y2="55853"/>
                          <a14:foregroundMark x1="88613" y1="52751" x2="88644" y2="54109"/>
                          <a14:foregroundMark x1="94599" y1="68285" x2="93577" y2="52751"/>
                          <a14:foregroundMark x1="4234" y1="43366" x2="3942" y2="33333"/>
                          <a14:foregroundMark x1="38832" y1="91909" x2="47153" y2="93851"/>
                          <a14:foregroundMark x1="67445" y1="81877" x2="74307" y2="84142"/>
                          <a14:foregroundMark x1="68175" y1="78964" x2="72847" y2="77346"/>
                          <a14:foregroundMark x1="96788" y1="85761" x2="96642" y2="81553"/>
                          <a14:foregroundMark x1="97226" y1="61165" x2="97226" y2="57929"/>
                          <a14:foregroundMark x1="86569" y1="95793" x2="96788" y2="96440"/>
                          <a14:foregroundMark x1="88321" y1="77023" x2="88175" y2="74110"/>
                          <a14:foregroundMark x1="85255" y1="54369" x2="85255" y2="55016"/>
                          <a14:foregroundMark x1="85255" y1="55987" x2="85255" y2="57929"/>
                          <a14:backgroundMark x1="4672" y1="25566" x2="4672" y2="27184"/>
                          <a14:backgroundMark x1="86423" y1="73786" x2="86569" y2="66019"/>
                          <a14:backgroundMark x1="88905" y1="53398" x2="88759" y2="53074"/>
                          <a14:backgroundMark x1="88905" y1="55663" x2="88613" y2="54369"/>
                          <a14:backgroundMark x1="40292" y1="67961" x2="40292" y2="66343"/>
                          <a14:backgroundMark x1="42190" y1="72168" x2="41460" y2="72168"/>
                          <a14:backgroundMark x1="41314" y1="71845" x2="40584" y2="71845"/>
                          <a14:backgroundMark x1="90219" y1="75728" x2="90219" y2="74434"/>
                          <a14:backgroundMark x1="89927" y1="77023" x2="89635" y2="75405"/>
                          <a14:backgroundMark x1="95474" y1="77023" x2="95328" y2="74110"/>
                          <a14:backgroundMark x1="83796" y1="73786" x2="83796" y2="74757"/>
                          <a14:backgroundMark x1="86423" y1="76699" x2="86569" y2="77994"/>
                          <a14:backgroundMark x1="88905" y1="54693" x2="89051" y2="54369"/>
                          <a14:backgroundMark x1="88905" y1="54369" x2="88905" y2="53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"/>
            <a:stretch/>
          </p:blipFill>
          <p:spPr bwMode="auto">
            <a:xfrm>
              <a:off x="0" y="4956972"/>
              <a:ext cx="4133097" cy="1901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 : avec coins rognés en diagonale 5">
              <a:extLst>
                <a:ext uri="{FF2B5EF4-FFF2-40B4-BE49-F238E27FC236}">
                  <a16:creationId xmlns:a16="http://schemas.microsoft.com/office/drawing/2014/main" id="{C0FB6B1B-81E6-B414-0089-BF27E0978A90}"/>
                </a:ext>
              </a:extLst>
            </p:cNvPr>
            <p:cNvSpPr/>
            <p:nvPr/>
          </p:nvSpPr>
          <p:spPr>
            <a:xfrm>
              <a:off x="1" y="5888037"/>
              <a:ext cx="2902633" cy="969964"/>
            </a:xfrm>
            <a:custGeom>
              <a:avLst/>
              <a:gdLst>
                <a:gd name="connsiteX0" fmla="*/ 0 w 576392"/>
                <a:gd name="connsiteY0" fmla="*/ 0 h 295312"/>
                <a:gd name="connsiteX1" fmla="*/ 527172 w 576392"/>
                <a:gd name="connsiteY1" fmla="*/ 0 h 295312"/>
                <a:gd name="connsiteX2" fmla="*/ 576392 w 576392"/>
                <a:gd name="connsiteY2" fmla="*/ 49220 h 295312"/>
                <a:gd name="connsiteX3" fmla="*/ 576392 w 576392"/>
                <a:gd name="connsiteY3" fmla="*/ 295312 h 295312"/>
                <a:gd name="connsiteX4" fmla="*/ 576392 w 576392"/>
                <a:gd name="connsiteY4" fmla="*/ 295312 h 295312"/>
                <a:gd name="connsiteX5" fmla="*/ 49220 w 576392"/>
                <a:gd name="connsiteY5" fmla="*/ 295312 h 295312"/>
                <a:gd name="connsiteX6" fmla="*/ 0 w 576392"/>
                <a:gd name="connsiteY6" fmla="*/ 246092 h 295312"/>
                <a:gd name="connsiteX7" fmla="*/ 0 w 576392"/>
                <a:gd name="connsiteY7" fmla="*/ 0 h 295312"/>
                <a:gd name="connsiteX0" fmla="*/ 0 w 804102"/>
                <a:gd name="connsiteY0" fmla="*/ 0 h 309544"/>
                <a:gd name="connsiteX1" fmla="*/ 754882 w 804102"/>
                <a:gd name="connsiteY1" fmla="*/ 14232 h 309544"/>
                <a:gd name="connsiteX2" fmla="*/ 804102 w 804102"/>
                <a:gd name="connsiteY2" fmla="*/ 63452 h 309544"/>
                <a:gd name="connsiteX3" fmla="*/ 804102 w 804102"/>
                <a:gd name="connsiteY3" fmla="*/ 309544 h 309544"/>
                <a:gd name="connsiteX4" fmla="*/ 804102 w 804102"/>
                <a:gd name="connsiteY4" fmla="*/ 309544 h 309544"/>
                <a:gd name="connsiteX5" fmla="*/ 276930 w 804102"/>
                <a:gd name="connsiteY5" fmla="*/ 309544 h 309544"/>
                <a:gd name="connsiteX6" fmla="*/ 227710 w 804102"/>
                <a:gd name="connsiteY6" fmla="*/ 260324 h 309544"/>
                <a:gd name="connsiteX7" fmla="*/ 0 w 804102"/>
                <a:gd name="connsiteY7" fmla="*/ 0 h 309544"/>
                <a:gd name="connsiteX0" fmla="*/ 0 w 804102"/>
                <a:gd name="connsiteY0" fmla="*/ 409167 h 718711"/>
                <a:gd name="connsiteX1" fmla="*/ 623237 w 804102"/>
                <a:gd name="connsiteY1" fmla="*/ 0 h 718711"/>
                <a:gd name="connsiteX2" fmla="*/ 804102 w 804102"/>
                <a:gd name="connsiteY2" fmla="*/ 472619 h 718711"/>
                <a:gd name="connsiteX3" fmla="*/ 804102 w 804102"/>
                <a:gd name="connsiteY3" fmla="*/ 718711 h 718711"/>
                <a:gd name="connsiteX4" fmla="*/ 804102 w 804102"/>
                <a:gd name="connsiteY4" fmla="*/ 718711 h 718711"/>
                <a:gd name="connsiteX5" fmla="*/ 276930 w 804102"/>
                <a:gd name="connsiteY5" fmla="*/ 718711 h 718711"/>
                <a:gd name="connsiteX6" fmla="*/ 227710 w 804102"/>
                <a:gd name="connsiteY6" fmla="*/ 669491 h 718711"/>
                <a:gd name="connsiteX7" fmla="*/ 0 w 804102"/>
                <a:gd name="connsiteY7" fmla="*/ 409167 h 718711"/>
                <a:gd name="connsiteX0" fmla="*/ 0 w 2188155"/>
                <a:gd name="connsiteY0" fmla="*/ 409167 h 718711"/>
                <a:gd name="connsiteX1" fmla="*/ 623237 w 2188155"/>
                <a:gd name="connsiteY1" fmla="*/ 0 h 718711"/>
                <a:gd name="connsiteX2" fmla="*/ 2188155 w 2188155"/>
                <a:gd name="connsiteY2" fmla="*/ 120379 h 718711"/>
                <a:gd name="connsiteX3" fmla="*/ 804102 w 2188155"/>
                <a:gd name="connsiteY3" fmla="*/ 718711 h 718711"/>
                <a:gd name="connsiteX4" fmla="*/ 804102 w 2188155"/>
                <a:gd name="connsiteY4" fmla="*/ 718711 h 718711"/>
                <a:gd name="connsiteX5" fmla="*/ 276930 w 2188155"/>
                <a:gd name="connsiteY5" fmla="*/ 718711 h 718711"/>
                <a:gd name="connsiteX6" fmla="*/ 227710 w 2188155"/>
                <a:gd name="connsiteY6" fmla="*/ 669491 h 718711"/>
                <a:gd name="connsiteX7" fmla="*/ 0 w 2188155"/>
                <a:gd name="connsiteY7" fmla="*/ 409167 h 718711"/>
                <a:gd name="connsiteX0" fmla="*/ 0 w 2287778"/>
                <a:gd name="connsiteY0" fmla="*/ 409167 h 853914"/>
                <a:gd name="connsiteX1" fmla="*/ 623237 w 2287778"/>
                <a:gd name="connsiteY1" fmla="*/ 0 h 853914"/>
                <a:gd name="connsiteX2" fmla="*/ 2188155 w 2287778"/>
                <a:gd name="connsiteY2" fmla="*/ 120379 h 853914"/>
                <a:gd name="connsiteX3" fmla="*/ 804102 w 2287778"/>
                <a:gd name="connsiteY3" fmla="*/ 718711 h 853914"/>
                <a:gd name="connsiteX4" fmla="*/ 2287778 w 2287778"/>
                <a:gd name="connsiteY4" fmla="*/ 853914 h 853914"/>
                <a:gd name="connsiteX5" fmla="*/ 276930 w 2287778"/>
                <a:gd name="connsiteY5" fmla="*/ 718711 h 853914"/>
                <a:gd name="connsiteX6" fmla="*/ 227710 w 2287778"/>
                <a:gd name="connsiteY6" fmla="*/ 669491 h 853914"/>
                <a:gd name="connsiteX7" fmla="*/ 0 w 2287778"/>
                <a:gd name="connsiteY7" fmla="*/ 409167 h 853914"/>
                <a:gd name="connsiteX0" fmla="*/ 0 w 2622228"/>
                <a:gd name="connsiteY0" fmla="*/ 409167 h 864588"/>
                <a:gd name="connsiteX1" fmla="*/ 623237 w 2622228"/>
                <a:gd name="connsiteY1" fmla="*/ 0 h 864588"/>
                <a:gd name="connsiteX2" fmla="*/ 2188155 w 2622228"/>
                <a:gd name="connsiteY2" fmla="*/ 120379 h 864588"/>
                <a:gd name="connsiteX3" fmla="*/ 2622228 w 2622228"/>
                <a:gd name="connsiteY3" fmla="*/ 864588 h 864588"/>
                <a:gd name="connsiteX4" fmla="*/ 2287778 w 2622228"/>
                <a:gd name="connsiteY4" fmla="*/ 853914 h 864588"/>
                <a:gd name="connsiteX5" fmla="*/ 276930 w 2622228"/>
                <a:gd name="connsiteY5" fmla="*/ 718711 h 864588"/>
                <a:gd name="connsiteX6" fmla="*/ 227710 w 2622228"/>
                <a:gd name="connsiteY6" fmla="*/ 669491 h 864588"/>
                <a:gd name="connsiteX7" fmla="*/ 0 w 2622228"/>
                <a:gd name="connsiteY7" fmla="*/ 409167 h 864588"/>
                <a:gd name="connsiteX0" fmla="*/ 0 w 2622228"/>
                <a:gd name="connsiteY0" fmla="*/ 409167 h 871704"/>
                <a:gd name="connsiteX1" fmla="*/ 623237 w 2622228"/>
                <a:gd name="connsiteY1" fmla="*/ 0 h 871704"/>
                <a:gd name="connsiteX2" fmla="*/ 2188155 w 2622228"/>
                <a:gd name="connsiteY2" fmla="*/ 120379 h 871704"/>
                <a:gd name="connsiteX3" fmla="*/ 2622228 w 2622228"/>
                <a:gd name="connsiteY3" fmla="*/ 864588 h 871704"/>
                <a:gd name="connsiteX4" fmla="*/ 2287778 w 2622228"/>
                <a:gd name="connsiteY4" fmla="*/ 853914 h 871704"/>
                <a:gd name="connsiteX5" fmla="*/ 13640 w 2622228"/>
                <a:gd name="connsiteY5" fmla="*/ 871704 h 871704"/>
                <a:gd name="connsiteX6" fmla="*/ 227710 w 2622228"/>
                <a:gd name="connsiteY6" fmla="*/ 669491 h 871704"/>
                <a:gd name="connsiteX7" fmla="*/ 0 w 2622228"/>
                <a:gd name="connsiteY7" fmla="*/ 409167 h 871704"/>
                <a:gd name="connsiteX0" fmla="*/ 0 w 2622228"/>
                <a:gd name="connsiteY0" fmla="*/ 409167 h 871704"/>
                <a:gd name="connsiteX1" fmla="*/ 623237 w 2622228"/>
                <a:gd name="connsiteY1" fmla="*/ 0 h 871704"/>
                <a:gd name="connsiteX2" fmla="*/ 2188155 w 2622228"/>
                <a:gd name="connsiteY2" fmla="*/ 120379 h 871704"/>
                <a:gd name="connsiteX3" fmla="*/ 2622228 w 2622228"/>
                <a:gd name="connsiteY3" fmla="*/ 864588 h 871704"/>
                <a:gd name="connsiteX4" fmla="*/ 2287778 w 2622228"/>
                <a:gd name="connsiteY4" fmla="*/ 853914 h 871704"/>
                <a:gd name="connsiteX5" fmla="*/ 13640 w 2622228"/>
                <a:gd name="connsiteY5" fmla="*/ 871704 h 871704"/>
                <a:gd name="connsiteX6" fmla="*/ 17790 w 2622228"/>
                <a:gd name="connsiteY6" fmla="*/ 701513 h 871704"/>
                <a:gd name="connsiteX7" fmla="*/ 0 w 2622228"/>
                <a:gd name="connsiteY7" fmla="*/ 409167 h 871704"/>
                <a:gd name="connsiteX0" fmla="*/ 11266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4150 w 2608588"/>
                <a:gd name="connsiteY6" fmla="*/ 701513 h 871704"/>
                <a:gd name="connsiteX7" fmla="*/ 11266 w 2608588"/>
                <a:gd name="connsiteY7" fmla="*/ 409167 h 871704"/>
                <a:gd name="connsiteX0" fmla="*/ 11266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11266 w 2608588"/>
                <a:gd name="connsiteY6" fmla="*/ 409167 h 871704"/>
                <a:gd name="connsiteX0" fmla="*/ 228302 w 2608588"/>
                <a:gd name="connsiteY0" fmla="*/ 483885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228302 w 2608588"/>
                <a:gd name="connsiteY6" fmla="*/ 483885 h 871704"/>
                <a:gd name="connsiteX0" fmla="*/ 4150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4150 w 2608588"/>
                <a:gd name="connsiteY6" fmla="*/ 409167 h 871704"/>
                <a:gd name="connsiteX0" fmla="*/ 4150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0 w 2608588"/>
                <a:gd name="connsiteY4" fmla="*/ 871704 h 871704"/>
                <a:gd name="connsiteX5" fmla="*/ 4150 w 2608588"/>
                <a:gd name="connsiteY5" fmla="*/ 409167 h 87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8588" h="871704">
                  <a:moveTo>
                    <a:pt x="4150" y="409167"/>
                  </a:moveTo>
                  <a:lnTo>
                    <a:pt x="609597" y="0"/>
                  </a:lnTo>
                  <a:lnTo>
                    <a:pt x="2174515" y="120379"/>
                  </a:lnTo>
                  <a:lnTo>
                    <a:pt x="2608588" y="864588"/>
                  </a:lnTo>
                  <a:lnTo>
                    <a:pt x="0" y="871704"/>
                  </a:lnTo>
                  <a:cubicBezTo>
                    <a:pt x="1383" y="717525"/>
                    <a:pt x="2767" y="563346"/>
                    <a:pt x="4150" y="409167"/>
                  </a:cubicBezTo>
                  <a:close/>
                </a:path>
              </a:pathLst>
            </a:custGeom>
            <a:blipFill dpi="0"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82550" ty="222250" sx="98000" sy="82000" flip="none" algn="ctr"/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5" name="Image 24" descr="Une image contenant texte, Emblème, logo, symbole">
              <a:extLst>
                <a:ext uri="{FF2B5EF4-FFF2-40B4-BE49-F238E27FC236}">
                  <a16:creationId xmlns:a16="http://schemas.microsoft.com/office/drawing/2014/main" id="{7DFC6954-8693-9A25-82D4-D41FC9F99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27" y="6065261"/>
              <a:ext cx="1660121" cy="754601"/>
            </a:xfrm>
            <a:prstGeom prst="rect">
              <a:avLst/>
            </a:prstGeom>
          </p:spPr>
        </p:pic>
      </p:grpSp>
      <p:pic>
        <p:nvPicPr>
          <p:cNvPr id="4" name="Image 3" descr="Une image contenant Panneau de signalisation, triangle&#10;&#10;Description générée automatiquement">
            <a:extLst>
              <a:ext uri="{FF2B5EF4-FFF2-40B4-BE49-F238E27FC236}">
                <a16:creationId xmlns:a16="http://schemas.microsoft.com/office/drawing/2014/main" id="{78AA38EC-2F0A-9A87-16EA-DB0370BDD5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3925">
            <a:off x="2389529" y="4924988"/>
            <a:ext cx="733601" cy="64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89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avec coins arrondis en diagonale 42">
            <a:extLst>
              <a:ext uri="{FF2B5EF4-FFF2-40B4-BE49-F238E27FC236}">
                <a16:creationId xmlns:a16="http://schemas.microsoft.com/office/drawing/2014/main" id="{16215E61-8A16-AF90-FB6C-C4AC045F07B3}"/>
              </a:ext>
            </a:extLst>
          </p:cNvPr>
          <p:cNvSpPr/>
          <p:nvPr/>
        </p:nvSpPr>
        <p:spPr>
          <a:xfrm>
            <a:off x="688399" y="1609200"/>
            <a:ext cx="2833180" cy="493599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Bourse ERASMUS+</a:t>
            </a:r>
          </a:p>
        </p:txBody>
      </p:sp>
      <p:sp>
        <p:nvSpPr>
          <p:cNvPr id="5" name="Rectangle : avec coins arrondis en diagonale 23">
            <a:extLst>
              <a:ext uri="{FF2B5EF4-FFF2-40B4-BE49-F238E27FC236}">
                <a16:creationId xmlns:a16="http://schemas.microsoft.com/office/drawing/2014/main" id="{8D74F67D-7C8A-77A6-3A6B-B078F2ACBA10}"/>
              </a:ext>
            </a:extLst>
          </p:cNvPr>
          <p:cNvSpPr/>
          <p:nvPr/>
        </p:nvSpPr>
        <p:spPr>
          <a:xfrm>
            <a:off x="3521579" y="1026442"/>
            <a:ext cx="5148841" cy="431234"/>
          </a:xfrm>
          <a:prstGeom prst="round2DiagRect">
            <a:avLst>
              <a:gd name="adj1" fmla="val 16667"/>
              <a:gd name="adj2" fmla="val 456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Comment financer votre mobilité ?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t="17908"/>
          <a:stretch/>
        </p:blipFill>
        <p:spPr>
          <a:xfrm>
            <a:off x="1206933" y="2228921"/>
            <a:ext cx="8719198" cy="37477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77F76F7-6849-F760-6D1E-08EBA491EA3B}"/>
              </a:ext>
            </a:extLst>
          </p:cNvPr>
          <p:cNvSpPr/>
          <p:nvPr/>
        </p:nvSpPr>
        <p:spPr>
          <a:xfrm>
            <a:off x="1780900" y="333714"/>
            <a:ext cx="8630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MOBILITES ERASMUS + 2024/2025</a:t>
            </a:r>
            <a:endParaRPr lang="fr-FR" sz="3200" b="1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A1CA476-3D21-15FF-DC16-A02E056CB57F}"/>
              </a:ext>
            </a:extLst>
          </p:cNvPr>
          <p:cNvGrpSpPr/>
          <p:nvPr/>
        </p:nvGrpSpPr>
        <p:grpSpPr>
          <a:xfrm>
            <a:off x="0" y="4956972"/>
            <a:ext cx="4133097" cy="1901029"/>
            <a:chOff x="0" y="4956972"/>
            <a:chExt cx="4133097" cy="1901029"/>
          </a:xfrm>
        </p:grpSpPr>
        <p:pic>
          <p:nvPicPr>
            <p:cNvPr id="15" name="Picture 6" descr="Programma Erasmus+ - Consilium">
              <a:extLst>
                <a:ext uri="{FF2B5EF4-FFF2-40B4-BE49-F238E27FC236}">
                  <a16:creationId xmlns:a16="http://schemas.microsoft.com/office/drawing/2014/main" id="{3F6CEBDA-1198-C149-89D7-A51CD4E901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alphaModFix amt="12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09" b="96440" l="3942" r="97080">
                          <a14:foregroundMark x1="5547" y1="50162" x2="4818" y2="68285"/>
                          <a14:foregroundMark x1="6569" y1="92880" x2="25547" y2="94822"/>
                          <a14:foregroundMark x1="87299" y1="93204" x2="88830" y2="92970"/>
                          <a14:foregroundMark x1="85401" y1="58576" x2="85443" y2="58013"/>
                          <a14:foregroundMark x1="88692" y1="56245" x2="88759" y2="59223"/>
                          <a14:foregroundMark x1="88655" y1="54616" x2="88683" y2="55853"/>
                          <a14:foregroundMark x1="88613" y1="52751" x2="88644" y2="54109"/>
                          <a14:foregroundMark x1="94599" y1="68285" x2="93577" y2="52751"/>
                          <a14:foregroundMark x1="4234" y1="43366" x2="3942" y2="33333"/>
                          <a14:foregroundMark x1="38832" y1="91909" x2="47153" y2="93851"/>
                          <a14:foregroundMark x1="67445" y1="81877" x2="74307" y2="84142"/>
                          <a14:foregroundMark x1="68175" y1="78964" x2="72847" y2="77346"/>
                          <a14:foregroundMark x1="96788" y1="85761" x2="96642" y2="81553"/>
                          <a14:foregroundMark x1="97226" y1="61165" x2="97226" y2="57929"/>
                          <a14:foregroundMark x1="86569" y1="95793" x2="96788" y2="96440"/>
                          <a14:foregroundMark x1="88321" y1="77023" x2="88175" y2="74110"/>
                          <a14:foregroundMark x1="85255" y1="54369" x2="85255" y2="55016"/>
                          <a14:foregroundMark x1="85255" y1="55987" x2="85255" y2="57929"/>
                          <a14:backgroundMark x1="4672" y1="25566" x2="4672" y2="27184"/>
                          <a14:backgroundMark x1="86423" y1="73786" x2="86569" y2="66019"/>
                          <a14:backgroundMark x1="88905" y1="53398" x2="88759" y2="53074"/>
                          <a14:backgroundMark x1="88905" y1="55663" x2="88613" y2="54369"/>
                          <a14:backgroundMark x1="40292" y1="67961" x2="40292" y2="66343"/>
                          <a14:backgroundMark x1="42190" y1="72168" x2="41460" y2="72168"/>
                          <a14:backgroundMark x1="41314" y1="71845" x2="40584" y2="71845"/>
                          <a14:backgroundMark x1="90219" y1="75728" x2="90219" y2="74434"/>
                          <a14:backgroundMark x1="89927" y1="77023" x2="89635" y2="75405"/>
                          <a14:backgroundMark x1="95474" y1="77023" x2="95328" y2="74110"/>
                          <a14:backgroundMark x1="83796" y1="73786" x2="83796" y2="74757"/>
                          <a14:backgroundMark x1="86423" y1="76699" x2="86569" y2="77994"/>
                          <a14:backgroundMark x1="88905" y1="54693" x2="89051" y2="54369"/>
                          <a14:backgroundMark x1="88905" y1="54369" x2="88905" y2="53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"/>
            <a:stretch/>
          </p:blipFill>
          <p:spPr bwMode="auto">
            <a:xfrm>
              <a:off x="0" y="4956972"/>
              <a:ext cx="4133097" cy="1901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 : avec coins rognés en diagonale 5">
              <a:extLst>
                <a:ext uri="{FF2B5EF4-FFF2-40B4-BE49-F238E27FC236}">
                  <a16:creationId xmlns:a16="http://schemas.microsoft.com/office/drawing/2014/main" id="{6394A000-35B7-5BE9-BA59-04D411C703BF}"/>
                </a:ext>
              </a:extLst>
            </p:cNvPr>
            <p:cNvSpPr/>
            <p:nvPr/>
          </p:nvSpPr>
          <p:spPr>
            <a:xfrm>
              <a:off x="1" y="5888037"/>
              <a:ext cx="2902633" cy="969964"/>
            </a:xfrm>
            <a:custGeom>
              <a:avLst/>
              <a:gdLst>
                <a:gd name="connsiteX0" fmla="*/ 0 w 576392"/>
                <a:gd name="connsiteY0" fmla="*/ 0 h 295312"/>
                <a:gd name="connsiteX1" fmla="*/ 527172 w 576392"/>
                <a:gd name="connsiteY1" fmla="*/ 0 h 295312"/>
                <a:gd name="connsiteX2" fmla="*/ 576392 w 576392"/>
                <a:gd name="connsiteY2" fmla="*/ 49220 h 295312"/>
                <a:gd name="connsiteX3" fmla="*/ 576392 w 576392"/>
                <a:gd name="connsiteY3" fmla="*/ 295312 h 295312"/>
                <a:gd name="connsiteX4" fmla="*/ 576392 w 576392"/>
                <a:gd name="connsiteY4" fmla="*/ 295312 h 295312"/>
                <a:gd name="connsiteX5" fmla="*/ 49220 w 576392"/>
                <a:gd name="connsiteY5" fmla="*/ 295312 h 295312"/>
                <a:gd name="connsiteX6" fmla="*/ 0 w 576392"/>
                <a:gd name="connsiteY6" fmla="*/ 246092 h 295312"/>
                <a:gd name="connsiteX7" fmla="*/ 0 w 576392"/>
                <a:gd name="connsiteY7" fmla="*/ 0 h 295312"/>
                <a:gd name="connsiteX0" fmla="*/ 0 w 804102"/>
                <a:gd name="connsiteY0" fmla="*/ 0 h 309544"/>
                <a:gd name="connsiteX1" fmla="*/ 754882 w 804102"/>
                <a:gd name="connsiteY1" fmla="*/ 14232 h 309544"/>
                <a:gd name="connsiteX2" fmla="*/ 804102 w 804102"/>
                <a:gd name="connsiteY2" fmla="*/ 63452 h 309544"/>
                <a:gd name="connsiteX3" fmla="*/ 804102 w 804102"/>
                <a:gd name="connsiteY3" fmla="*/ 309544 h 309544"/>
                <a:gd name="connsiteX4" fmla="*/ 804102 w 804102"/>
                <a:gd name="connsiteY4" fmla="*/ 309544 h 309544"/>
                <a:gd name="connsiteX5" fmla="*/ 276930 w 804102"/>
                <a:gd name="connsiteY5" fmla="*/ 309544 h 309544"/>
                <a:gd name="connsiteX6" fmla="*/ 227710 w 804102"/>
                <a:gd name="connsiteY6" fmla="*/ 260324 h 309544"/>
                <a:gd name="connsiteX7" fmla="*/ 0 w 804102"/>
                <a:gd name="connsiteY7" fmla="*/ 0 h 309544"/>
                <a:gd name="connsiteX0" fmla="*/ 0 w 804102"/>
                <a:gd name="connsiteY0" fmla="*/ 409167 h 718711"/>
                <a:gd name="connsiteX1" fmla="*/ 623237 w 804102"/>
                <a:gd name="connsiteY1" fmla="*/ 0 h 718711"/>
                <a:gd name="connsiteX2" fmla="*/ 804102 w 804102"/>
                <a:gd name="connsiteY2" fmla="*/ 472619 h 718711"/>
                <a:gd name="connsiteX3" fmla="*/ 804102 w 804102"/>
                <a:gd name="connsiteY3" fmla="*/ 718711 h 718711"/>
                <a:gd name="connsiteX4" fmla="*/ 804102 w 804102"/>
                <a:gd name="connsiteY4" fmla="*/ 718711 h 718711"/>
                <a:gd name="connsiteX5" fmla="*/ 276930 w 804102"/>
                <a:gd name="connsiteY5" fmla="*/ 718711 h 718711"/>
                <a:gd name="connsiteX6" fmla="*/ 227710 w 804102"/>
                <a:gd name="connsiteY6" fmla="*/ 669491 h 718711"/>
                <a:gd name="connsiteX7" fmla="*/ 0 w 804102"/>
                <a:gd name="connsiteY7" fmla="*/ 409167 h 718711"/>
                <a:gd name="connsiteX0" fmla="*/ 0 w 2188155"/>
                <a:gd name="connsiteY0" fmla="*/ 409167 h 718711"/>
                <a:gd name="connsiteX1" fmla="*/ 623237 w 2188155"/>
                <a:gd name="connsiteY1" fmla="*/ 0 h 718711"/>
                <a:gd name="connsiteX2" fmla="*/ 2188155 w 2188155"/>
                <a:gd name="connsiteY2" fmla="*/ 120379 h 718711"/>
                <a:gd name="connsiteX3" fmla="*/ 804102 w 2188155"/>
                <a:gd name="connsiteY3" fmla="*/ 718711 h 718711"/>
                <a:gd name="connsiteX4" fmla="*/ 804102 w 2188155"/>
                <a:gd name="connsiteY4" fmla="*/ 718711 h 718711"/>
                <a:gd name="connsiteX5" fmla="*/ 276930 w 2188155"/>
                <a:gd name="connsiteY5" fmla="*/ 718711 h 718711"/>
                <a:gd name="connsiteX6" fmla="*/ 227710 w 2188155"/>
                <a:gd name="connsiteY6" fmla="*/ 669491 h 718711"/>
                <a:gd name="connsiteX7" fmla="*/ 0 w 2188155"/>
                <a:gd name="connsiteY7" fmla="*/ 409167 h 718711"/>
                <a:gd name="connsiteX0" fmla="*/ 0 w 2287778"/>
                <a:gd name="connsiteY0" fmla="*/ 409167 h 853914"/>
                <a:gd name="connsiteX1" fmla="*/ 623237 w 2287778"/>
                <a:gd name="connsiteY1" fmla="*/ 0 h 853914"/>
                <a:gd name="connsiteX2" fmla="*/ 2188155 w 2287778"/>
                <a:gd name="connsiteY2" fmla="*/ 120379 h 853914"/>
                <a:gd name="connsiteX3" fmla="*/ 804102 w 2287778"/>
                <a:gd name="connsiteY3" fmla="*/ 718711 h 853914"/>
                <a:gd name="connsiteX4" fmla="*/ 2287778 w 2287778"/>
                <a:gd name="connsiteY4" fmla="*/ 853914 h 853914"/>
                <a:gd name="connsiteX5" fmla="*/ 276930 w 2287778"/>
                <a:gd name="connsiteY5" fmla="*/ 718711 h 853914"/>
                <a:gd name="connsiteX6" fmla="*/ 227710 w 2287778"/>
                <a:gd name="connsiteY6" fmla="*/ 669491 h 853914"/>
                <a:gd name="connsiteX7" fmla="*/ 0 w 2287778"/>
                <a:gd name="connsiteY7" fmla="*/ 409167 h 853914"/>
                <a:gd name="connsiteX0" fmla="*/ 0 w 2622228"/>
                <a:gd name="connsiteY0" fmla="*/ 409167 h 864588"/>
                <a:gd name="connsiteX1" fmla="*/ 623237 w 2622228"/>
                <a:gd name="connsiteY1" fmla="*/ 0 h 864588"/>
                <a:gd name="connsiteX2" fmla="*/ 2188155 w 2622228"/>
                <a:gd name="connsiteY2" fmla="*/ 120379 h 864588"/>
                <a:gd name="connsiteX3" fmla="*/ 2622228 w 2622228"/>
                <a:gd name="connsiteY3" fmla="*/ 864588 h 864588"/>
                <a:gd name="connsiteX4" fmla="*/ 2287778 w 2622228"/>
                <a:gd name="connsiteY4" fmla="*/ 853914 h 864588"/>
                <a:gd name="connsiteX5" fmla="*/ 276930 w 2622228"/>
                <a:gd name="connsiteY5" fmla="*/ 718711 h 864588"/>
                <a:gd name="connsiteX6" fmla="*/ 227710 w 2622228"/>
                <a:gd name="connsiteY6" fmla="*/ 669491 h 864588"/>
                <a:gd name="connsiteX7" fmla="*/ 0 w 2622228"/>
                <a:gd name="connsiteY7" fmla="*/ 409167 h 864588"/>
                <a:gd name="connsiteX0" fmla="*/ 0 w 2622228"/>
                <a:gd name="connsiteY0" fmla="*/ 409167 h 871704"/>
                <a:gd name="connsiteX1" fmla="*/ 623237 w 2622228"/>
                <a:gd name="connsiteY1" fmla="*/ 0 h 871704"/>
                <a:gd name="connsiteX2" fmla="*/ 2188155 w 2622228"/>
                <a:gd name="connsiteY2" fmla="*/ 120379 h 871704"/>
                <a:gd name="connsiteX3" fmla="*/ 2622228 w 2622228"/>
                <a:gd name="connsiteY3" fmla="*/ 864588 h 871704"/>
                <a:gd name="connsiteX4" fmla="*/ 2287778 w 2622228"/>
                <a:gd name="connsiteY4" fmla="*/ 853914 h 871704"/>
                <a:gd name="connsiteX5" fmla="*/ 13640 w 2622228"/>
                <a:gd name="connsiteY5" fmla="*/ 871704 h 871704"/>
                <a:gd name="connsiteX6" fmla="*/ 227710 w 2622228"/>
                <a:gd name="connsiteY6" fmla="*/ 669491 h 871704"/>
                <a:gd name="connsiteX7" fmla="*/ 0 w 2622228"/>
                <a:gd name="connsiteY7" fmla="*/ 409167 h 871704"/>
                <a:gd name="connsiteX0" fmla="*/ 0 w 2622228"/>
                <a:gd name="connsiteY0" fmla="*/ 409167 h 871704"/>
                <a:gd name="connsiteX1" fmla="*/ 623237 w 2622228"/>
                <a:gd name="connsiteY1" fmla="*/ 0 h 871704"/>
                <a:gd name="connsiteX2" fmla="*/ 2188155 w 2622228"/>
                <a:gd name="connsiteY2" fmla="*/ 120379 h 871704"/>
                <a:gd name="connsiteX3" fmla="*/ 2622228 w 2622228"/>
                <a:gd name="connsiteY3" fmla="*/ 864588 h 871704"/>
                <a:gd name="connsiteX4" fmla="*/ 2287778 w 2622228"/>
                <a:gd name="connsiteY4" fmla="*/ 853914 h 871704"/>
                <a:gd name="connsiteX5" fmla="*/ 13640 w 2622228"/>
                <a:gd name="connsiteY5" fmla="*/ 871704 h 871704"/>
                <a:gd name="connsiteX6" fmla="*/ 17790 w 2622228"/>
                <a:gd name="connsiteY6" fmla="*/ 701513 h 871704"/>
                <a:gd name="connsiteX7" fmla="*/ 0 w 2622228"/>
                <a:gd name="connsiteY7" fmla="*/ 409167 h 871704"/>
                <a:gd name="connsiteX0" fmla="*/ 11266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4150 w 2608588"/>
                <a:gd name="connsiteY6" fmla="*/ 701513 h 871704"/>
                <a:gd name="connsiteX7" fmla="*/ 11266 w 2608588"/>
                <a:gd name="connsiteY7" fmla="*/ 409167 h 871704"/>
                <a:gd name="connsiteX0" fmla="*/ 11266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11266 w 2608588"/>
                <a:gd name="connsiteY6" fmla="*/ 409167 h 871704"/>
                <a:gd name="connsiteX0" fmla="*/ 228302 w 2608588"/>
                <a:gd name="connsiteY0" fmla="*/ 483885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228302 w 2608588"/>
                <a:gd name="connsiteY6" fmla="*/ 483885 h 871704"/>
                <a:gd name="connsiteX0" fmla="*/ 4150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4150 w 2608588"/>
                <a:gd name="connsiteY6" fmla="*/ 409167 h 871704"/>
                <a:gd name="connsiteX0" fmla="*/ 4150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0 w 2608588"/>
                <a:gd name="connsiteY4" fmla="*/ 871704 h 871704"/>
                <a:gd name="connsiteX5" fmla="*/ 4150 w 2608588"/>
                <a:gd name="connsiteY5" fmla="*/ 409167 h 87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8588" h="871704">
                  <a:moveTo>
                    <a:pt x="4150" y="409167"/>
                  </a:moveTo>
                  <a:lnTo>
                    <a:pt x="609597" y="0"/>
                  </a:lnTo>
                  <a:lnTo>
                    <a:pt x="2174515" y="120379"/>
                  </a:lnTo>
                  <a:lnTo>
                    <a:pt x="2608588" y="864588"/>
                  </a:lnTo>
                  <a:lnTo>
                    <a:pt x="0" y="871704"/>
                  </a:lnTo>
                  <a:cubicBezTo>
                    <a:pt x="1383" y="717525"/>
                    <a:pt x="2767" y="563346"/>
                    <a:pt x="4150" y="409167"/>
                  </a:cubicBezTo>
                  <a:close/>
                </a:path>
              </a:pathLst>
            </a:custGeom>
            <a:blipFill dpi="0" rotWithShape="1"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82550" ty="222250" sx="98000" sy="82000" flip="none" algn="ctr"/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7" name="Image 16" descr="Une image contenant texte, Emblème, logo, symbole">
              <a:extLst>
                <a:ext uri="{FF2B5EF4-FFF2-40B4-BE49-F238E27FC236}">
                  <a16:creationId xmlns:a16="http://schemas.microsoft.com/office/drawing/2014/main" id="{A31EBF26-1941-002B-E317-0E0F03810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27" y="6065261"/>
              <a:ext cx="1660121" cy="754601"/>
            </a:xfrm>
            <a:prstGeom prst="rect">
              <a:avLst/>
            </a:prstGeom>
          </p:spPr>
        </p:pic>
      </p:grpSp>
      <p:pic>
        <p:nvPicPr>
          <p:cNvPr id="2" name="Image 1" descr="Une image contenant Police, Graphique, capture d’écran, graphisme&#10;&#10;Description générée automatiquement">
            <a:extLst>
              <a:ext uri="{FF2B5EF4-FFF2-40B4-BE49-F238E27FC236}">
                <a16:creationId xmlns:a16="http://schemas.microsoft.com/office/drawing/2014/main" id="{0EF6AFF5-E4F5-F1CB-A367-89DCB00705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365" y="6102771"/>
            <a:ext cx="2223314" cy="45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03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avec coins arrondis en diagonale 42">
            <a:extLst>
              <a:ext uri="{FF2B5EF4-FFF2-40B4-BE49-F238E27FC236}">
                <a16:creationId xmlns:a16="http://schemas.microsoft.com/office/drawing/2014/main" id="{16215E61-8A16-AF90-FB6C-C4AC045F07B3}"/>
              </a:ext>
            </a:extLst>
          </p:cNvPr>
          <p:cNvSpPr/>
          <p:nvPr/>
        </p:nvSpPr>
        <p:spPr>
          <a:xfrm>
            <a:off x="650304" y="1623579"/>
            <a:ext cx="2833180" cy="493599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Bourse ERASMUS+</a:t>
            </a:r>
          </a:p>
        </p:txBody>
      </p:sp>
      <p:sp>
        <p:nvSpPr>
          <p:cNvPr id="2" name="Rectangle 1"/>
          <p:cNvSpPr/>
          <p:nvPr/>
        </p:nvSpPr>
        <p:spPr>
          <a:xfrm>
            <a:off x="650304" y="4954241"/>
            <a:ext cx="10354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**N.B. Montants à titre indicatif</a:t>
            </a:r>
          </a:p>
          <a:p>
            <a:r>
              <a:rPr lang="fr-FR" dirty="0"/>
              <a:t>(source </a:t>
            </a:r>
            <a:r>
              <a:rPr lang="fr-FR" dirty="0">
                <a:hlinkClick r:id="rId2"/>
              </a:rPr>
              <a:t>https://agence.erasmusplus.fr/profils/vous-souhaitez-partir-a-letranger/</a:t>
            </a:r>
            <a:r>
              <a:rPr lang="fr-FR" dirty="0"/>
              <a:t> )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343757"/>
              </p:ext>
            </p:extLst>
          </p:nvPr>
        </p:nvGraphicFramePr>
        <p:xfrm>
          <a:off x="650304" y="2239495"/>
          <a:ext cx="10264744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0329">
                  <a:extLst>
                    <a:ext uri="{9D8B030D-6E8A-4147-A177-3AD203B41FA5}">
                      <a16:colId xmlns:a16="http://schemas.microsoft.com/office/drawing/2014/main" val="1596479267"/>
                    </a:ext>
                  </a:extLst>
                </a:gridCol>
                <a:gridCol w="2423484">
                  <a:extLst>
                    <a:ext uri="{9D8B030D-6E8A-4147-A177-3AD203B41FA5}">
                      <a16:colId xmlns:a16="http://schemas.microsoft.com/office/drawing/2014/main" val="2822258681"/>
                    </a:ext>
                  </a:extLst>
                </a:gridCol>
                <a:gridCol w="2140931">
                  <a:extLst>
                    <a:ext uri="{9D8B030D-6E8A-4147-A177-3AD203B41FA5}">
                      <a16:colId xmlns:a16="http://schemas.microsoft.com/office/drawing/2014/main" val="2691057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ERASMUS + </a:t>
                      </a:r>
                      <a:r>
                        <a:rPr lang="fr-FR" i="1" dirty="0"/>
                        <a:t>ETUDES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ERASMUS</a:t>
                      </a:r>
                      <a:r>
                        <a:rPr lang="fr-FR" baseline="0" dirty="0"/>
                        <a:t> + </a:t>
                      </a:r>
                      <a:r>
                        <a:rPr lang="fr-FR" i="1" baseline="0" dirty="0"/>
                        <a:t>STAGE</a:t>
                      </a:r>
                      <a:endParaRPr lang="fr-FR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264063"/>
                  </a:ext>
                </a:extLst>
              </a:tr>
              <a:tr h="570245">
                <a:tc>
                  <a:txBody>
                    <a:bodyPr/>
                    <a:lstStyle/>
                    <a:p>
                      <a:r>
                        <a:rPr lang="de-DE" i="1" dirty="0" err="1"/>
                        <a:t>Danemark</a:t>
                      </a:r>
                      <a:r>
                        <a:rPr lang="de-DE" i="1" dirty="0"/>
                        <a:t>, </a:t>
                      </a:r>
                      <a:r>
                        <a:rPr lang="de-DE" i="1" dirty="0" err="1"/>
                        <a:t>Finlande</a:t>
                      </a:r>
                      <a:r>
                        <a:rPr lang="de-DE" i="1" dirty="0"/>
                        <a:t>, </a:t>
                      </a:r>
                      <a:r>
                        <a:rPr lang="de-DE" i="1" dirty="0" err="1"/>
                        <a:t>Irlande</a:t>
                      </a:r>
                      <a:r>
                        <a:rPr lang="de-DE" i="1" dirty="0"/>
                        <a:t>, </a:t>
                      </a:r>
                      <a:r>
                        <a:rPr lang="de-DE" i="1" dirty="0" err="1"/>
                        <a:t>Islande</a:t>
                      </a:r>
                      <a:r>
                        <a:rPr lang="de-DE" i="1" dirty="0"/>
                        <a:t>, Liechtenstein, Luxembourg, </a:t>
                      </a:r>
                      <a:r>
                        <a:rPr lang="de-DE" i="1" dirty="0" err="1"/>
                        <a:t>Norvège</a:t>
                      </a:r>
                      <a:r>
                        <a:rPr lang="de-DE" i="1" dirty="0"/>
                        <a:t>, </a:t>
                      </a:r>
                      <a:r>
                        <a:rPr lang="de-DE" i="1" dirty="0" err="1"/>
                        <a:t>Suède</a:t>
                      </a:r>
                      <a:endParaRPr lang="de-DE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/>
                        <a:t>348 à 674€/mois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/>
                        <a:t>498 à 824€/mois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837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i="1" dirty="0"/>
                        <a:t>Allemagne, Autriche, Belgique, Chypre, Espagne, France, Grèce, Italie, Malte, Pays-Bas, Portugal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/>
                        <a:t>292 à 606€/mois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/>
                        <a:t>442 à 756€/mois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132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i="1" dirty="0"/>
                        <a:t>Bulgarie, Croatie, Estonie, Hongrie, Lettonie, Lituanie, </a:t>
                      </a:r>
                      <a:r>
                        <a:rPr lang="fr-FR" i="1" dirty="0" err="1"/>
                        <a:t>Macédoinr</a:t>
                      </a:r>
                      <a:r>
                        <a:rPr lang="fr-FR" i="1" dirty="0"/>
                        <a:t> du Nord, Pologne, République tchèque, Roumanie, Slovaquie, Slovénie, Turquie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/>
                        <a:t>375 à 750€/mois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/>
                        <a:t>375 à 750 €/mois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25968"/>
                  </a:ext>
                </a:extLst>
              </a:tr>
            </a:tbl>
          </a:graphicData>
        </a:graphic>
      </p:graphicFrame>
      <p:grpSp>
        <p:nvGrpSpPr>
          <p:cNvPr id="6" name="Groupe 5">
            <a:extLst>
              <a:ext uri="{FF2B5EF4-FFF2-40B4-BE49-F238E27FC236}">
                <a16:creationId xmlns:a16="http://schemas.microsoft.com/office/drawing/2014/main" id="{982ACC97-821D-F39B-10B0-F1E4C1355134}"/>
              </a:ext>
            </a:extLst>
          </p:cNvPr>
          <p:cNvGrpSpPr/>
          <p:nvPr/>
        </p:nvGrpSpPr>
        <p:grpSpPr>
          <a:xfrm>
            <a:off x="0" y="4956972"/>
            <a:ext cx="4133097" cy="1901029"/>
            <a:chOff x="0" y="4956972"/>
            <a:chExt cx="4133097" cy="1901029"/>
          </a:xfrm>
        </p:grpSpPr>
        <p:pic>
          <p:nvPicPr>
            <p:cNvPr id="7" name="Picture 6" descr="Programma Erasmus+ - Consilium">
              <a:extLst>
                <a:ext uri="{FF2B5EF4-FFF2-40B4-BE49-F238E27FC236}">
                  <a16:creationId xmlns:a16="http://schemas.microsoft.com/office/drawing/2014/main" id="{291BA89E-9483-6BDC-C527-C44AB8968E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alphaModFix amt="12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09" b="96440" l="3942" r="97080">
                          <a14:foregroundMark x1="5547" y1="50162" x2="4818" y2="68285"/>
                          <a14:foregroundMark x1="6569" y1="92880" x2="25547" y2="94822"/>
                          <a14:foregroundMark x1="87299" y1="93204" x2="88830" y2="92970"/>
                          <a14:foregroundMark x1="85401" y1="58576" x2="85443" y2="58013"/>
                          <a14:foregroundMark x1="88692" y1="56245" x2="88759" y2="59223"/>
                          <a14:foregroundMark x1="88655" y1="54616" x2="88683" y2="55853"/>
                          <a14:foregroundMark x1="88613" y1="52751" x2="88644" y2="54109"/>
                          <a14:foregroundMark x1="94599" y1="68285" x2="93577" y2="52751"/>
                          <a14:foregroundMark x1="4234" y1="43366" x2="3942" y2="33333"/>
                          <a14:foregroundMark x1="38832" y1="91909" x2="47153" y2="93851"/>
                          <a14:foregroundMark x1="67445" y1="81877" x2="74307" y2="84142"/>
                          <a14:foregroundMark x1="68175" y1="78964" x2="72847" y2="77346"/>
                          <a14:foregroundMark x1="96788" y1="85761" x2="96642" y2="81553"/>
                          <a14:foregroundMark x1="97226" y1="61165" x2="97226" y2="57929"/>
                          <a14:foregroundMark x1="86569" y1="95793" x2="96788" y2="96440"/>
                          <a14:foregroundMark x1="88321" y1="77023" x2="88175" y2="74110"/>
                          <a14:foregroundMark x1="85255" y1="54369" x2="85255" y2="55016"/>
                          <a14:foregroundMark x1="85255" y1="55987" x2="85255" y2="57929"/>
                          <a14:backgroundMark x1="4672" y1="25566" x2="4672" y2="27184"/>
                          <a14:backgroundMark x1="86423" y1="73786" x2="86569" y2="66019"/>
                          <a14:backgroundMark x1="88905" y1="53398" x2="88759" y2="53074"/>
                          <a14:backgroundMark x1="88905" y1="55663" x2="88613" y2="54369"/>
                          <a14:backgroundMark x1="40292" y1="67961" x2="40292" y2="66343"/>
                          <a14:backgroundMark x1="42190" y1="72168" x2="41460" y2="72168"/>
                          <a14:backgroundMark x1="41314" y1="71845" x2="40584" y2="71845"/>
                          <a14:backgroundMark x1="90219" y1="75728" x2="90219" y2="74434"/>
                          <a14:backgroundMark x1="89927" y1="77023" x2="89635" y2="75405"/>
                          <a14:backgroundMark x1="95474" y1="77023" x2="95328" y2="74110"/>
                          <a14:backgroundMark x1="83796" y1="73786" x2="83796" y2="74757"/>
                          <a14:backgroundMark x1="86423" y1="76699" x2="86569" y2="77994"/>
                          <a14:backgroundMark x1="88905" y1="54693" x2="89051" y2="54369"/>
                          <a14:backgroundMark x1="88905" y1="54369" x2="88905" y2="53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"/>
            <a:stretch/>
          </p:blipFill>
          <p:spPr bwMode="auto">
            <a:xfrm>
              <a:off x="0" y="4956972"/>
              <a:ext cx="4133097" cy="1901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 : avec coins rognés en diagonale 5">
              <a:extLst>
                <a:ext uri="{FF2B5EF4-FFF2-40B4-BE49-F238E27FC236}">
                  <a16:creationId xmlns:a16="http://schemas.microsoft.com/office/drawing/2014/main" id="{7F2E7F94-DCB5-4F5A-4887-96C27E8F0FF2}"/>
                </a:ext>
              </a:extLst>
            </p:cNvPr>
            <p:cNvSpPr/>
            <p:nvPr/>
          </p:nvSpPr>
          <p:spPr>
            <a:xfrm>
              <a:off x="1" y="5888037"/>
              <a:ext cx="2902633" cy="969964"/>
            </a:xfrm>
            <a:custGeom>
              <a:avLst/>
              <a:gdLst>
                <a:gd name="connsiteX0" fmla="*/ 0 w 576392"/>
                <a:gd name="connsiteY0" fmla="*/ 0 h 295312"/>
                <a:gd name="connsiteX1" fmla="*/ 527172 w 576392"/>
                <a:gd name="connsiteY1" fmla="*/ 0 h 295312"/>
                <a:gd name="connsiteX2" fmla="*/ 576392 w 576392"/>
                <a:gd name="connsiteY2" fmla="*/ 49220 h 295312"/>
                <a:gd name="connsiteX3" fmla="*/ 576392 w 576392"/>
                <a:gd name="connsiteY3" fmla="*/ 295312 h 295312"/>
                <a:gd name="connsiteX4" fmla="*/ 576392 w 576392"/>
                <a:gd name="connsiteY4" fmla="*/ 295312 h 295312"/>
                <a:gd name="connsiteX5" fmla="*/ 49220 w 576392"/>
                <a:gd name="connsiteY5" fmla="*/ 295312 h 295312"/>
                <a:gd name="connsiteX6" fmla="*/ 0 w 576392"/>
                <a:gd name="connsiteY6" fmla="*/ 246092 h 295312"/>
                <a:gd name="connsiteX7" fmla="*/ 0 w 576392"/>
                <a:gd name="connsiteY7" fmla="*/ 0 h 295312"/>
                <a:gd name="connsiteX0" fmla="*/ 0 w 804102"/>
                <a:gd name="connsiteY0" fmla="*/ 0 h 309544"/>
                <a:gd name="connsiteX1" fmla="*/ 754882 w 804102"/>
                <a:gd name="connsiteY1" fmla="*/ 14232 h 309544"/>
                <a:gd name="connsiteX2" fmla="*/ 804102 w 804102"/>
                <a:gd name="connsiteY2" fmla="*/ 63452 h 309544"/>
                <a:gd name="connsiteX3" fmla="*/ 804102 w 804102"/>
                <a:gd name="connsiteY3" fmla="*/ 309544 h 309544"/>
                <a:gd name="connsiteX4" fmla="*/ 804102 w 804102"/>
                <a:gd name="connsiteY4" fmla="*/ 309544 h 309544"/>
                <a:gd name="connsiteX5" fmla="*/ 276930 w 804102"/>
                <a:gd name="connsiteY5" fmla="*/ 309544 h 309544"/>
                <a:gd name="connsiteX6" fmla="*/ 227710 w 804102"/>
                <a:gd name="connsiteY6" fmla="*/ 260324 h 309544"/>
                <a:gd name="connsiteX7" fmla="*/ 0 w 804102"/>
                <a:gd name="connsiteY7" fmla="*/ 0 h 309544"/>
                <a:gd name="connsiteX0" fmla="*/ 0 w 804102"/>
                <a:gd name="connsiteY0" fmla="*/ 409167 h 718711"/>
                <a:gd name="connsiteX1" fmla="*/ 623237 w 804102"/>
                <a:gd name="connsiteY1" fmla="*/ 0 h 718711"/>
                <a:gd name="connsiteX2" fmla="*/ 804102 w 804102"/>
                <a:gd name="connsiteY2" fmla="*/ 472619 h 718711"/>
                <a:gd name="connsiteX3" fmla="*/ 804102 w 804102"/>
                <a:gd name="connsiteY3" fmla="*/ 718711 h 718711"/>
                <a:gd name="connsiteX4" fmla="*/ 804102 w 804102"/>
                <a:gd name="connsiteY4" fmla="*/ 718711 h 718711"/>
                <a:gd name="connsiteX5" fmla="*/ 276930 w 804102"/>
                <a:gd name="connsiteY5" fmla="*/ 718711 h 718711"/>
                <a:gd name="connsiteX6" fmla="*/ 227710 w 804102"/>
                <a:gd name="connsiteY6" fmla="*/ 669491 h 718711"/>
                <a:gd name="connsiteX7" fmla="*/ 0 w 804102"/>
                <a:gd name="connsiteY7" fmla="*/ 409167 h 718711"/>
                <a:gd name="connsiteX0" fmla="*/ 0 w 2188155"/>
                <a:gd name="connsiteY0" fmla="*/ 409167 h 718711"/>
                <a:gd name="connsiteX1" fmla="*/ 623237 w 2188155"/>
                <a:gd name="connsiteY1" fmla="*/ 0 h 718711"/>
                <a:gd name="connsiteX2" fmla="*/ 2188155 w 2188155"/>
                <a:gd name="connsiteY2" fmla="*/ 120379 h 718711"/>
                <a:gd name="connsiteX3" fmla="*/ 804102 w 2188155"/>
                <a:gd name="connsiteY3" fmla="*/ 718711 h 718711"/>
                <a:gd name="connsiteX4" fmla="*/ 804102 w 2188155"/>
                <a:gd name="connsiteY4" fmla="*/ 718711 h 718711"/>
                <a:gd name="connsiteX5" fmla="*/ 276930 w 2188155"/>
                <a:gd name="connsiteY5" fmla="*/ 718711 h 718711"/>
                <a:gd name="connsiteX6" fmla="*/ 227710 w 2188155"/>
                <a:gd name="connsiteY6" fmla="*/ 669491 h 718711"/>
                <a:gd name="connsiteX7" fmla="*/ 0 w 2188155"/>
                <a:gd name="connsiteY7" fmla="*/ 409167 h 718711"/>
                <a:gd name="connsiteX0" fmla="*/ 0 w 2287778"/>
                <a:gd name="connsiteY0" fmla="*/ 409167 h 853914"/>
                <a:gd name="connsiteX1" fmla="*/ 623237 w 2287778"/>
                <a:gd name="connsiteY1" fmla="*/ 0 h 853914"/>
                <a:gd name="connsiteX2" fmla="*/ 2188155 w 2287778"/>
                <a:gd name="connsiteY2" fmla="*/ 120379 h 853914"/>
                <a:gd name="connsiteX3" fmla="*/ 804102 w 2287778"/>
                <a:gd name="connsiteY3" fmla="*/ 718711 h 853914"/>
                <a:gd name="connsiteX4" fmla="*/ 2287778 w 2287778"/>
                <a:gd name="connsiteY4" fmla="*/ 853914 h 853914"/>
                <a:gd name="connsiteX5" fmla="*/ 276930 w 2287778"/>
                <a:gd name="connsiteY5" fmla="*/ 718711 h 853914"/>
                <a:gd name="connsiteX6" fmla="*/ 227710 w 2287778"/>
                <a:gd name="connsiteY6" fmla="*/ 669491 h 853914"/>
                <a:gd name="connsiteX7" fmla="*/ 0 w 2287778"/>
                <a:gd name="connsiteY7" fmla="*/ 409167 h 853914"/>
                <a:gd name="connsiteX0" fmla="*/ 0 w 2622228"/>
                <a:gd name="connsiteY0" fmla="*/ 409167 h 864588"/>
                <a:gd name="connsiteX1" fmla="*/ 623237 w 2622228"/>
                <a:gd name="connsiteY1" fmla="*/ 0 h 864588"/>
                <a:gd name="connsiteX2" fmla="*/ 2188155 w 2622228"/>
                <a:gd name="connsiteY2" fmla="*/ 120379 h 864588"/>
                <a:gd name="connsiteX3" fmla="*/ 2622228 w 2622228"/>
                <a:gd name="connsiteY3" fmla="*/ 864588 h 864588"/>
                <a:gd name="connsiteX4" fmla="*/ 2287778 w 2622228"/>
                <a:gd name="connsiteY4" fmla="*/ 853914 h 864588"/>
                <a:gd name="connsiteX5" fmla="*/ 276930 w 2622228"/>
                <a:gd name="connsiteY5" fmla="*/ 718711 h 864588"/>
                <a:gd name="connsiteX6" fmla="*/ 227710 w 2622228"/>
                <a:gd name="connsiteY6" fmla="*/ 669491 h 864588"/>
                <a:gd name="connsiteX7" fmla="*/ 0 w 2622228"/>
                <a:gd name="connsiteY7" fmla="*/ 409167 h 864588"/>
                <a:gd name="connsiteX0" fmla="*/ 0 w 2622228"/>
                <a:gd name="connsiteY0" fmla="*/ 409167 h 871704"/>
                <a:gd name="connsiteX1" fmla="*/ 623237 w 2622228"/>
                <a:gd name="connsiteY1" fmla="*/ 0 h 871704"/>
                <a:gd name="connsiteX2" fmla="*/ 2188155 w 2622228"/>
                <a:gd name="connsiteY2" fmla="*/ 120379 h 871704"/>
                <a:gd name="connsiteX3" fmla="*/ 2622228 w 2622228"/>
                <a:gd name="connsiteY3" fmla="*/ 864588 h 871704"/>
                <a:gd name="connsiteX4" fmla="*/ 2287778 w 2622228"/>
                <a:gd name="connsiteY4" fmla="*/ 853914 h 871704"/>
                <a:gd name="connsiteX5" fmla="*/ 13640 w 2622228"/>
                <a:gd name="connsiteY5" fmla="*/ 871704 h 871704"/>
                <a:gd name="connsiteX6" fmla="*/ 227710 w 2622228"/>
                <a:gd name="connsiteY6" fmla="*/ 669491 h 871704"/>
                <a:gd name="connsiteX7" fmla="*/ 0 w 2622228"/>
                <a:gd name="connsiteY7" fmla="*/ 409167 h 871704"/>
                <a:gd name="connsiteX0" fmla="*/ 0 w 2622228"/>
                <a:gd name="connsiteY0" fmla="*/ 409167 h 871704"/>
                <a:gd name="connsiteX1" fmla="*/ 623237 w 2622228"/>
                <a:gd name="connsiteY1" fmla="*/ 0 h 871704"/>
                <a:gd name="connsiteX2" fmla="*/ 2188155 w 2622228"/>
                <a:gd name="connsiteY2" fmla="*/ 120379 h 871704"/>
                <a:gd name="connsiteX3" fmla="*/ 2622228 w 2622228"/>
                <a:gd name="connsiteY3" fmla="*/ 864588 h 871704"/>
                <a:gd name="connsiteX4" fmla="*/ 2287778 w 2622228"/>
                <a:gd name="connsiteY4" fmla="*/ 853914 h 871704"/>
                <a:gd name="connsiteX5" fmla="*/ 13640 w 2622228"/>
                <a:gd name="connsiteY5" fmla="*/ 871704 h 871704"/>
                <a:gd name="connsiteX6" fmla="*/ 17790 w 2622228"/>
                <a:gd name="connsiteY6" fmla="*/ 701513 h 871704"/>
                <a:gd name="connsiteX7" fmla="*/ 0 w 2622228"/>
                <a:gd name="connsiteY7" fmla="*/ 409167 h 871704"/>
                <a:gd name="connsiteX0" fmla="*/ 11266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4150 w 2608588"/>
                <a:gd name="connsiteY6" fmla="*/ 701513 h 871704"/>
                <a:gd name="connsiteX7" fmla="*/ 11266 w 2608588"/>
                <a:gd name="connsiteY7" fmla="*/ 409167 h 871704"/>
                <a:gd name="connsiteX0" fmla="*/ 11266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11266 w 2608588"/>
                <a:gd name="connsiteY6" fmla="*/ 409167 h 871704"/>
                <a:gd name="connsiteX0" fmla="*/ 228302 w 2608588"/>
                <a:gd name="connsiteY0" fmla="*/ 483885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228302 w 2608588"/>
                <a:gd name="connsiteY6" fmla="*/ 483885 h 871704"/>
                <a:gd name="connsiteX0" fmla="*/ 4150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4150 w 2608588"/>
                <a:gd name="connsiteY6" fmla="*/ 409167 h 871704"/>
                <a:gd name="connsiteX0" fmla="*/ 4150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0 w 2608588"/>
                <a:gd name="connsiteY4" fmla="*/ 871704 h 871704"/>
                <a:gd name="connsiteX5" fmla="*/ 4150 w 2608588"/>
                <a:gd name="connsiteY5" fmla="*/ 409167 h 87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8588" h="871704">
                  <a:moveTo>
                    <a:pt x="4150" y="409167"/>
                  </a:moveTo>
                  <a:lnTo>
                    <a:pt x="609597" y="0"/>
                  </a:lnTo>
                  <a:lnTo>
                    <a:pt x="2174515" y="120379"/>
                  </a:lnTo>
                  <a:lnTo>
                    <a:pt x="2608588" y="864588"/>
                  </a:lnTo>
                  <a:lnTo>
                    <a:pt x="0" y="871704"/>
                  </a:lnTo>
                  <a:cubicBezTo>
                    <a:pt x="1383" y="717525"/>
                    <a:pt x="2767" y="563346"/>
                    <a:pt x="4150" y="409167"/>
                  </a:cubicBezTo>
                  <a:close/>
                </a:path>
              </a:pathLst>
            </a:custGeom>
            <a:blipFill dpi="0" rotWithShape="1"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82550" ty="222250" sx="98000" sy="82000" flip="none" algn="ctr"/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0" name="Image 9" descr="Une image contenant texte, Emblème, logo, symbole">
              <a:extLst>
                <a:ext uri="{FF2B5EF4-FFF2-40B4-BE49-F238E27FC236}">
                  <a16:creationId xmlns:a16="http://schemas.microsoft.com/office/drawing/2014/main" id="{3BBC5560-6F4C-6945-CF1E-913799692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27" y="6065261"/>
              <a:ext cx="1660121" cy="754601"/>
            </a:xfrm>
            <a:prstGeom prst="rect">
              <a:avLst/>
            </a:prstGeom>
          </p:spPr>
        </p:pic>
      </p:grpSp>
      <p:sp>
        <p:nvSpPr>
          <p:cNvPr id="11" name="Rectangle : avec coins arrondis en diagonale 23">
            <a:extLst>
              <a:ext uri="{FF2B5EF4-FFF2-40B4-BE49-F238E27FC236}">
                <a16:creationId xmlns:a16="http://schemas.microsoft.com/office/drawing/2014/main" id="{D617FB25-AF67-75A4-7C34-8C742191E971}"/>
              </a:ext>
            </a:extLst>
          </p:cNvPr>
          <p:cNvSpPr/>
          <p:nvPr/>
        </p:nvSpPr>
        <p:spPr>
          <a:xfrm>
            <a:off x="3521579" y="1026442"/>
            <a:ext cx="5148841" cy="431234"/>
          </a:xfrm>
          <a:prstGeom prst="round2DiagRect">
            <a:avLst>
              <a:gd name="adj1" fmla="val 16667"/>
              <a:gd name="adj2" fmla="val 456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Comment financer votre mobilité 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D9BFC6-AE25-7A31-E867-E9B293590EE6}"/>
              </a:ext>
            </a:extLst>
          </p:cNvPr>
          <p:cNvSpPr/>
          <p:nvPr/>
        </p:nvSpPr>
        <p:spPr>
          <a:xfrm>
            <a:off x="1780900" y="333714"/>
            <a:ext cx="8630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MOBILITES ERASMUS + 2024/2025</a:t>
            </a:r>
            <a:endParaRPr lang="fr-FR" sz="3200" b="1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1" name="Image 20" descr="Une image contenant Police, Graphique, capture d’écran, graphisme&#10;&#10;Description générée automatiquement">
            <a:extLst>
              <a:ext uri="{FF2B5EF4-FFF2-40B4-BE49-F238E27FC236}">
                <a16:creationId xmlns:a16="http://schemas.microsoft.com/office/drawing/2014/main" id="{4E5AB015-2F20-CB89-16D9-9DBAB220EF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365" y="6102771"/>
            <a:ext cx="2223314" cy="45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56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avec coins arrondis en diagonale 42">
            <a:extLst>
              <a:ext uri="{FF2B5EF4-FFF2-40B4-BE49-F238E27FC236}">
                <a16:creationId xmlns:a16="http://schemas.microsoft.com/office/drawing/2014/main" id="{16215E61-8A16-AF90-FB6C-C4AC045F07B3}"/>
              </a:ext>
            </a:extLst>
          </p:cNvPr>
          <p:cNvSpPr/>
          <p:nvPr/>
        </p:nvSpPr>
        <p:spPr>
          <a:xfrm>
            <a:off x="650304" y="1499758"/>
            <a:ext cx="2833180" cy="493599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Bourse AMI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02504" y="6366654"/>
            <a:ext cx="10354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**N.B. Montant à titre indicatif </a:t>
            </a:r>
            <a:r>
              <a:rPr lang="fr-FR" dirty="0"/>
              <a:t>(source </a:t>
            </a:r>
            <a:r>
              <a:rPr lang="fr-FR" dirty="0">
                <a:hlinkClick r:id="rId2"/>
              </a:rPr>
              <a:t>https://www.service-public.fr/particuliers/vosdroits/F380</a:t>
            </a:r>
            <a:r>
              <a:rPr lang="fr-FR" dirty="0"/>
              <a:t> )</a:t>
            </a:r>
          </a:p>
        </p:txBody>
      </p:sp>
      <p:sp>
        <p:nvSpPr>
          <p:cNvPr id="11" name="Rectangle : avec coins arrondis en diagonale 23">
            <a:extLst>
              <a:ext uri="{FF2B5EF4-FFF2-40B4-BE49-F238E27FC236}">
                <a16:creationId xmlns:a16="http://schemas.microsoft.com/office/drawing/2014/main" id="{39C23C64-57F9-C44B-F5BE-069DCADC9085}"/>
              </a:ext>
            </a:extLst>
          </p:cNvPr>
          <p:cNvSpPr/>
          <p:nvPr/>
        </p:nvSpPr>
        <p:spPr>
          <a:xfrm>
            <a:off x="3521579" y="1026442"/>
            <a:ext cx="5148841" cy="431234"/>
          </a:xfrm>
          <a:prstGeom prst="round2DiagRect">
            <a:avLst>
              <a:gd name="adj1" fmla="val 16667"/>
              <a:gd name="adj2" fmla="val 456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Comment financer votre mobilité 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E8DFBD-27A3-52FB-B45C-D3A7FC075DED}"/>
              </a:ext>
            </a:extLst>
          </p:cNvPr>
          <p:cNvSpPr/>
          <p:nvPr/>
        </p:nvSpPr>
        <p:spPr>
          <a:xfrm>
            <a:off x="1780900" y="333714"/>
            <a:ext cx="8630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MOBILITES ERASMUS + 2024/2025</a:t>
            </a:r>
            <a:endParaRPr lang="fr-FR" sz="3200" b="1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7B418BE7-CFAB-30F4-996C-E3A33BD7A426}"/>
              </a:ext>
            </a:extLst>
          </p:cNvPr>
          <p:cNvGrpSpPr/>
          <p:nvPr/>
        </p:nvGrpSpPr>
        <p:grpSpPr>
          <a:xfrm>
            <a:off x="0" y="4956972"/>
            <a:ext cx="4133097" cy="1901029"/>
            <a:chOff x="0" y="4956972"/>
            <a:chExt cx="4133097" cy="1901029"/>
          </a:xfrm>
        </p:grpSpPr>
        <p:pic>
          <p:nvPicPr>
            <p:cNvPr id="18" name="Picture 6" descr="Programma Erasmus+ - Consilium">
              <a:extLst>
                <a:ext uri="{FF2B5EF4-FFF2-40B4-BE49-F238E27FC236}">
                  <a16:creationId xmlns:a16="http://schemas.microsoft.com/office/drawing/2014/main" id="{9E577DA4-4C94-15B8-865B-A2B0F61225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alphaModFix amt="12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09" b="96440" l="3942" r="97080">
                          <a14:foregroundMark x1="5547" y1="50162" x2="4818" y2="68285"/>
                          <a14:foregroundMark x1="6569" y1="92880" x2="25547" y2="94822"/>
                          <a14:foregroundMark x1="87299" y1="93204" x2="88830" y2="92970"/>
                          <a14:foregroundMark x1="85401" y1="58576" x2="85443" y2="58013"/>
                          <a14:foregroundMark x1="88692" y1="56245" x2="88759" y2="59223"/>
                          <a14:foregroundMark x1="88655" y1="54616" x2="88683" y2="55853"/>
                          <a14:foregroundMark x1="88613" y1="52751" x2="88644" y2="54109"/>
                          <a14:foregroundMark x1="94599" y1="68285" x2="93577" y2="52751"/>
                          <a14:foregroundMark x1="4234" y1="43366" x2="3942" y2="33333"/>
                          <a14:foregroundMark x1="38832" y1="91909" x2="47153" y2="93851"/>
                          <a14:foregroundMark x1="67445" y1="81877" x2="74307" y2="84142"/>
                          <a14:foregroundMark x1="68175" y1="78964" x2="72847" y2="77346"/>
                          <a14:foregroundMark x1="96788" y1="85761" x2="96642" y2="81553"/>
                          <a14:foregroundMark x1="97226" y1="61165" x2="97226" y2="57929"/>
                          <a14:foregroundMark x1="86569" y1="95793" x2="96788" y2="96440"/>
                          <a14:foregroundMark x1="88321" y1="77023" x2="88175" y2="74110"/>
                          <a14:foregroundMark x1="85255" y1="54369" x2="85255" y2="55016"/>
                          <a14:foregroundMark x1="85255" y1="55987" x2="85255" y2="57929"/>
                          <a14:backgroundMark x1="4672" y1="25566" x2="4672" y2="27184"/>
                          <a14:backgroundMark x1="86423" y1="73786" x2="86569" y2="66019"/>
                          <a14:backgroundMark x1="88905" y1="53398" x2="88759" y2="53074"/>
                          <a14:backgroundMark x1="88905" y1="55663" x2="88613" y2="54369"/>
                          <a14:backgroundMark x1="40292" y1="67961" x2="40292" y2="66343"/>
                          <a14:backgroundMark x1="42190" y1="72168" x2="41460" y2="72168"/>
                          <a14:backgroundMark x1="41314" y1="71845" x2="40584" y2="71845"/>
                          <a14:backgroundMark x1="90219" y1="75728" x2="90219" y2="74434"/>
                          <a14:backgroundMark x1="89927" y1="77023" x2="89635" y2="75405"/>
                          <a14:backgroundMark x1="95474" y1="77023" x2="95328" y2="74110"/>
                          <a14:backgroundMark x1="83796" y1="73786" x2="83796" y2="74757"/>
                          <a14:backgroundMark x1="86423" y1="76699" x2="86569" y2="77994"/>
                          <a14:backgroundMark x1="88905" y1="54693" x2="89051" y2="54369"/>
                          <a14:backgroundMark x1="88905" y1="54369" x2="88905" y2="53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"/>
            <a:stretch/>
          </p:blipFill>
          <p:spPr bwMode="auto">
            <a:xfrm>
              <a:off x="0" y="4956972"/>
              <a:ext cx="4133097" cy="1901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 : avec coins rognés en diagonale 5">
              <a:extLst>
                <a:ext uri="{FF2B5EF4-FFF2-40B4-BE49-F238E27FC236}">
                  <a16:creationId xmlns:a16="http://schemas.microsoft.com/office/drawing/2014/main" id="{D5F07AE2-F754-A016-F76E-C5F46A5A0BE5}"/>
                </a:ext>
              </a:extLst>
            </p:cNvPr>
            <p:cNvSpPr/>
            <p:nvPr/>
          </p:nvSpPr>
          <p:spPr>
            <a:xfrm>
              <a:off x="1" y="5888037"/>
              <a:ext cx="2902633" cy="969964"/>
            </a:xfrm>
            <a:custGeom>
              <a:avLst/>
              <a:gdLst>
                <a:gd name="connsiteX0" fmla="*/ 0 w 576392"/>
                <a:gd name="connsiteY0" fmla="*/ 0 h 295312"/>
                <a:gd name="connsiteX1" fmla="*/ 527172 w 576392"/>
                <a:gd name="connsiteY1" fmla="*/ 0 h 295312"/>
                <a:gd name="connsiteX2" fmla="*/ 576392 w 576392"/>
                <a:gd name="connsiteY2" fmla="*/ 49220 h 295312"/>
                <a:gd name="connsiteX3" fmla="*/ 576392 w 576392"/>
                <a:gd name="connsiteY3" fmla="*/ 295312 h 295312"/>
                <a:gd name="connsiteX4" fmla="*/ 576392 w 576392"/>
                <a:gd name="connsiteY4" fmla="*/ 295312 h 295312"/>
                <a:gd name="connsiteX5" fmla="*/ 49220 w 576392"/>
                <a:gd name="connsiteY5" fmla="*/ 295312 h 295312"/>
                <a:gd name="connsiteX6" fmla="*/ 0 w 576392"/>
                <a:gd name="connsiteY6" fmla="*/ 246092 h 295312"/>
                <a:gd name="connsiteX7" fmla="*/ 0 w 576392"/>
                <a:gd name="connsiteY7" fmla="*/ 0 h 295312"/>
                <a:gd name="connsiteX0" fmla="*/ 0 w 804102"/>
                <a:gd name="connsiteY0" fmla="*/ 0 h 309544"/>
                <a:gd name="connsiteX1" fmla="*/ 754882 w 804102"/>
                <a:gd name="connsiteY1" fmla="*/ 14232 h 309544"/>
                <a:gd name="connsiteX2" fmla="*/ 804102 w 804102"/>
                <a:gd name="connsiteY2" fmla="*/ 63452 h 309544"/>
                <a:gd name="connsiteX3" fmla="*/ 804102 w 804102"/>
                <a:gd name="connsiteY3" fmla="*/ 309544 h 309544"/>
                <a:gd name="connsiteX4" fmla="*/ 804102 w 804102"/>
                <a:gd name="connsiteY4" fmla="*/ 309544 h 309544"/>
                <a:gd name="connsiteX5" fmla="*/ 276930 w 804102"/>
                <a:gd name="connsiteY5" fmla="*/ 309544 h 309544"/>
                <a:gd name="connsiteX6" fmla="*/ 227710 w 804102"/>
                <a:gd name="connsiteY6" fmla="*/ 260324 h 309544"/>
                <a:gd name="connsiteX7" fmla="*/ 0 w 804102"/>
                <a:gd name="connsiteY7" fmla="*/ 0 h 309544"/>
                <a:gd name="connsiteX0" fmla="*/ 0 w 804102"/>
                <a:gd name="connsiteY0" fmla="*/ 409167 h 718711"/>
                <a:gd name="connsiteX1" fmla="*/ 623237 w 804102"/>
                <a:gd name="connsiteY1" fmla="*/ 0 h 718711"/>
                <a:gd name="connsiteX2" fmla="*/ 804102 w 804102"/>
                <a:gd name="connsiteY2" fmla="*/ 472619 h 718711"/>
                <a:gd name="connsiteX3" fmla="*/ 804102 w 804102"/>
                <a:gd name="connsiteY3" fmla="*/ 718711 h 718711"/>
                <a:gd name="connsiteX4" fmla="*/ 804102 w 804102"/>
                <a:gd name="connsiteY4" fmla="*/ 718711 h 718711"/>
                <a:gd name="connsiteX5" fmla="*/ 276930 w 804102"/>
                <a:gd name="connsiteY5" fmla="*/ 718711 h 718711"/>
                <a:gd name="connsiteX6" fmla="*/ 227710 w 804102"/>
                <a:gd name="connsiteY6" fmla="*/ 669491 h 718711"/>
                <a:gd name="connsiteX7" fmla="*/ 0 w 804102"/>
                <a:gd name="connsiteY7" fmla="*/ 409167 h 718711"/>
                <a:gd name="connsiteX0" fmla="*/ 0 w 2188155"/>
                <a:gd name="connsiteY0" fmla="*/ 409167 h 718711"/>
                <a:gd name="connsiteX1" fmla="*/ 623237 w 2188155"/>
                <a:gd name="connsiteY1" fmla="*/ 0 h 718711"/>
                <a:gd name="connsiteX2" fmla="*/ 2188155 w 2188155"/>
                <a:gd name="connsiteY2" fmla="*/ 120379 h 718711"/>
                <a:gd name="connsiteX3" fmla="*/ 804102 w 2188155"/>
                <a:gd name="connsiteY3" fmla="*/ 718711 h 718711"/>
                <a:gd name="connsiteX4" fmla="*/ 804102 w 2188155"/>
                <a:gd name="connsiteY4" fmla="*/ 718711 h 718711"/>
                <a:gd name="connsiteX5" fmla="*/ 276930 w 2188155"/>
                <a:gd name="connsiteY5" fmla="*/ 718711 h 718711"/>
                <a:gd name="connsiteX6" fmla="*/ 227710 w 2188155"/>
                <a:gd name="connsiteY6" fmla="*/ 669491 h 718711"/>
                <a:gd name="connsiteX7" fmla="*/ 0 w 2188155"/>
                <a:gd name="connsiteY7" fmla="*/ 409167 h 718711"/>
                <a:gd name="connsiteX0" fmla="*/ 0 w 2287778"/>
                <a:gd name="connsiteY0" fmla="*/ 409167 h 853914"/>
                <a:gd name="connsiteX1" fmla="*/ 623237 w 2287778"/>
                <a:gd name="connsiteY1" fmla="*/ 0 h 853914"/>
                <a:gd name="connsiteX2" fmla="*/ 2188155 w 2287778"/>
                <a:gd name="connsiteY2" fmla="*/ 120379 h 853914"/>
                <a:gd name="connsiteX3" fmla="*/ 804102 w 2287778"/>
                <a:gd name="connsiteY3" fmla="*/ 718711 h 853914"/>
                <a:gd name="connsiteX4" fmla="*/ 2287778 w 2287778"/>
                <a:gd name="connsiteY4" fmla="*/ 853914 h 853914"/>
                <a:gd name="connsiteX5" fmla="*/ 276930 w 2287778"/>
                <a:gd name="connsiteY5" fmla="*/ 718711 h 853914"/>
                <a:gd name="connsiteX6" fmla="*/ 227710 w 2287778"/>
                <a:gd name="connsiteY6" fmla="*/ 669491 h 853914"/>
                <a:gd name="connsiteX7" fmla="*/ 0 w 2287778"/>
                <a:gd name="connsiteY7" fmla="*/ 409167 h 853914"/>
                <a:gd name="connsiteX0" fmla="*/ 0 w 2622228"/>
                <a:gd name="connsiteY0" fmla="*/ 409167 h 864588"/>
                <a:gd name="connsiteX1" fmla="*/ 623237 w 2622228"/>
                <a:gd name="connsiteY1" fmla="*/ 0 h 864588"/>
                <a:gd name="connsiteX2" fmla="*/ 2188155 w 2622228"/>
                <a:gd name="connsiteY2" fmla="*/ 120379 h 864588"/>
                <a:gd name="connsiteX3" fmla="*/ 2622228 w 2622228"/>
                <a:gd name="connsiteY3" fmla="*/ 864588 h 864588"/>
                <a:gd name="connsiteX4" fmla="*/ 2287778 w 2622228"/>
                <a:gd name="connsiteY4" fmla="*/ 853914 h 864588"/>
                <a:gd name="connsiteX5" fmla="*/ 276930 w 2622228"/>
                <a:gd name="connsiteY5" fmla="*/ 718711 h 864588"/>
                <a:gd name="connsiteX6" fmla="*/ 227710 w 2622228"/>
                <a:gd name="connsiteY6" fmla="*/ 669491 h 864588"/>
                <a:gd name="connsiteX7" fmla="*/ 0 w 2622228"/>
                <a:gd name="connsiteY7" fmla="*/ 409167 h 864588"/>
                <a:gd name="connsiteX0" fmla="*/ 0 w 2622228"/>
                <a:gd name="connsiteY0" fmla="*/ 409167 h 871704"/>
                <a:gd name="connsiteX1" fmla="*/ 623237 w 2622228"/>
                <a:gd name="connsiteY1" fmla="*/ 0 h 871704"/>
                <a:gd name="connsiteX2" fmla="*/ 2188155 w 2622228"/>
                <a:gd name="connsiteY2" fmla="*/ 120379 h 871704"/>
                <a:gd name="connsiteX3" fmla="*/ 2622228 w 2622228"/>
                <a:gd name="connsiteY3" fmla="*/ 864588 h 871704"/>
                <a:gd name="connsiteX4" fmla="*/ 2287778 w 2622228"/>
                <a:gd name="connsiteY4" fmla="*/ 853914 h 871704"/>
                <a:gd name="connsiteX5" fmla="*/ 13640 w 2622228"/>
                <a:gd name="connsiteY5" fmla="*/ 871704 h 871704"/>
                <a:gd name="connsiteX6" fmla="*/ 227710 w 2622228"/>
                <a:gd name="connsiteY6" fmla="*/ 669491 h 871704"/>
                <a:gd name="connsiteX7" fmla="*/ 0 w 2622228"/>
                <a:gd name="connsiteY7" fmla="*/ 409167 h 871704"/>
                <a:gd name="connsiteX0" fmla="*/ 0 w 2622228"/>
                <a:gd name="connsiteY0" fmla="*/ 409167 h 871704"/>
                <a:gd name="connsiteX1" fmla="*/ 623237 w 2622228"/>
                <a:gd name="connsiteY1" fmla="*/ 0 h 871704"/>
                <a:gd name="connsiteX2" fmla="*/ 2188155 w 2622228"/>
                <a:gd name="connsiteY2" fmla="*/ 120379 h 871704"/>
                <a:gd name="connsiteX3" fmla="*/ 2622228 w 2622228"/>
                <a:gd name="connsiteY3" fmla="*/ 864588 h 871704"/>
                <a:gd name="connsiteX4" fmla="*/ 2287778 w 2622228"/>
                <a:gd name="connsiteY4" fmla="*/ 853914 h 871704"/>
                <a:gd name="connsiteX5" fmla="*/ 13640 w 2622228"/>
                <a:gd name="connsiteY5" fmla="*/ 871704 h 871704"/>
                <a:gd name="connsiteX6" fmla="*/ 17790 w 2622228"/>
                <a:gd name="connsiteY6" fmla="*/ 701513 h 871704"/>
                <a:gd name="connsiteX7" fmla="*/ 0 w 2622228"/>
                <a:gd name="connsiteY7" fmla="*/ 409167 h 871704"/>
                <a:gd name="connsiteX0" fmla="*/ 11266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4150 w 2608588"/>
                <a:gd name="connsiteY6" fmla="*/ 701513 h 871704"/>
                <a:gd name="connsiteX7" fmla="*/ 11266 w 2608588"/>
                <a:gd name="connsiteY7" fmla="*/ 409167 h 871704"/>
                <a:gd name="connsiteX0" fmla="*/ 11266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11266 w 2608588"/>
                <a:gd name="connsiteY6" fmla="*/ 409167 h 871704"/>
                <a:gd name="connsiteX0" fmla="*/ 228302 w 2608588"/>
                <a:gd name="connsiteY0" fmla="*/ 483885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228302 w 2608588"/>
                <a:gd name="connsiteY6" fmla="*/ 483885 h 871704"/>
                <a:gd name="connsiteX0" fmla="*/ 4150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4150 w 2608588"/>
                <a:gd name="connsiteY6" fmla="*/ 409167 h 871704"/>
                <a:gd name="connsiteX0" fmla="*/ 4150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0 w 2608588"/>
                <a:gd name="connsiteY4" fmla="*/ 871704 h 871704"/>
                <a:gd name="connsiteX5" fmla="*/ 4150 w 2608588"/>
                <a:gd name="connsiteY5" fmla="*/ 409167 h 87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8588" h="871704">
                  <a:moveTo>
                    <a:pt x="4150" y="409167"/>
                  </a:moveTo>
                  <a:lnTo>
                    <a:pt x="609597" y="0"/>
                  </a:lnTo>
                  <a:lnTo>
                    <a:pt x="2174515" y="120379"/>
                  </a:lnTo>
                  <a:lnTo>
                    <a:pt x="2608588" y="864588"/>
                  </a:lnTo>
                  <a:lnTo>
                    <a:pt x="0" y="871704"/>
                  </a:lnTo>
                  <a:cubicBezTo>
                    <a:pt x="1383" y="717525"/>
                    <a:pt x="2767" y="563346"/>
                    <a:pt x="4150" y="409167"/>
                  </a:cubicBezTo>
                  <a:close/>
                </a:path>
              </a:pathLst>
            </a:custGeom>
            <a:blipFill dpi="0" rotWithShape="1"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82550" ty="222250" sx="98000" sy="82000" flip="none" algn="ctr"/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0" name="Image 19" descr="Une image contenant texte, Emblème, logo, symbole">
              <a:extLst>
                <a:ext uri="{FF2B5EF4-FFF2-40B4-BE49-F238E27FC236}">
                  <a16:creationId xmlns:a16="http://schemas.microsoft.com/office/drawing/2014/main" id="{387B863A-5F11-3ED5-2717-E97850E4D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27" y="6065261"/>
              <a:ext cx="1660121" cy="754601"/>
            </a:xfrm>
            <a:prstGeom prst="rect">
              <a:avLst/>
            </a:prstGeom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C87268A3-3E70-9415-2585-E3E00FE2CD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8751" y="2101693"/>
            <a:ext cx="6493803" cy="4226126"/>
          </a:xfrm>
          <a:prstGeom prst="rect">
            <a:avLst/>
          </a:prstGeom>
        </p:spPr>
      </p:pic>
      <p:pic>
        <p:nvPicPr>
          <p:cNvPr id="8" name="Image 7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EA51BAEC-9CEB-E6EB-90AE-998CADDCF6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2" y="2170581"/>
            <a:ext cx="1284374" cy="128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81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avec coins arrondis en diagonale 42">
            <a:extLst>
              <a:ext uri="{FF2B5EF4-FFF2-40B4-BE49-F238E27FC236}">
                <a16:creationId xmlns:a16="http://schemas.microsoft.com/office/drawing/2014/main" id="{16215E61-8A16-AF90-FB6C-C4AC045F07B3}"/>
              </a:ext>
            </a:extLst>
          </p:cNvPr>
          <p:cNvSpPr/>
          <p:nvPr/>
        </p:nvSpPr>
        <p:spPr>
          <a:xfrm>
            <a:off x="650304" y="1463539"/>
            <a:ext cx="2833180" cy="493599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Bourse FRIM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16" y="2326174"/>
            <a:ext cx="8105775" cy="3057525"/>
          </a:xfrm>
          <a:prstGeom prst="rect">
            <a:avLst/>
          </a:prstGeom>
        </p:spPr>
      </p:pic>
      <p:sp>
        <p:nvSpPr>
          <p:cNvPr id="12" name="Rectangle : avec coins arrondis en diagonale 23">
            <a:extLst>
              <a:ext uri="{FF2B5EF4-FFF2-40B4-BE49-F238E27FC236}">
                <a16:creationId xmlns:a16="http://schemas.microsoft.com/office/drawing/2014/main" id="{DD5977EF-A372-2331-6971-BEFC060F3DF7}"/>
              </a:ext>
            </a:extLst>
          </p:cNvPr>
          <p:cNvSpPr/>
          <p:nvPr/>
        </p:nvSpPr>
        <p:spPr>
          <a:xfrm>
            <a:off x="3521579" y="955040"/>
            <a:ext cx="5148841" cy="431234"/>
          </a:xfrm>
          <a:prstGeom prst="round2DiagRect">
            <a:avLst>
              <a:gd name="adj1" fmla="val 16667"/>
              <a:gd name="adj2" fmla="val 456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Comment financer votre mobilité 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282210-0BBD-EAB7-538A-DF43C02A6A1B}"/>
              </a:ext>
            </a:extLst>
          </p:cNvPr>
          <p:cNvSpPr/>
          <p:nvPr/>
        </p:nvSpPr>
        <p:spPr>
          <a:xfrm>
            <a:off x="1780900" y="333714"/>
            <a:ext cx="8630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MOBILITES ERASMUS + 2024/2025</a:t>
            </a:r>
            <a:endParaRPr lang="fr-FR" sz="3200" b="1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C4A57D-F67F-8EF6-CDFA-C755312BF937}"/>
              </a:ext>
            </a:extLst>
          </p:cNvPr>
          <p:cNvGrpSpPr/>
          <p:nvPr/>
        </p:nvGrpSpPr>
        <p:grpSpPr>
          <a:xfrm>
            <a:off x="0" y="4956972"/>
            <a:ext cx="4133097" cy="1901029"/>
            <a:chOff x="0" y="4956972"/>
            <a:chExt cx="4133097" cy="1901029"/>
          </a:xfrm>
        </p:grpSpPr>
        <p:pic>
          <p:nvPicPr>
            <p:cNvPr id="19" name="Picture 6" descr="Programma Erasmus+ - Consilium">
              <a:extLst>
                <a:ext uri="{FF2B5EF4-FFF2-40B4-BE49-F238E27FC236}">
                  <a16:creationId xmlns:a16="http://schemas.microsoft.com/office/drawing/2014/main" id="{7DCBFB29-526E-A34A-99F5-8CDE19BF37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alphaModFix amt="12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09" b="96440" l="3942" r="97080">
                          <a14:foregroundMark x1="5547" y1="50162" x2="4818" y2="68285"/>
                          <a14:foregroundMark x1="6569" y1="92880" x2="25547" y2="94822"/>
                          <a14:foregroundMark x1="87299" y1="93204" x2="88830" y2="92970"/>
                          <a14:foregroundMark x1="85401" y1="58576" x2="85443" y2="58013"/>
                          <a14:foregroundMark x1="88692" y1="56245" x2="88759" y2="59223"/>
                          <a14:foregroundMark x1="88655" y1="54616" x2="88683" y2="55853"/>
                          <a14:foregroundMark x1="88613" y1="52751" x2="88644" y2="54109"/>
                          <a14:foregroundMark x1="94599" y1="68285" x2="93577" y2="52751"/>
                          <a14:foregroundMark x1="4234" y1="43366" x2="3942" y2="33333"/>
                          <a14:foregroundMark x1="38832" y1="91909" x2="47153" y2="93851"/>
                          <a14:foregroundMark x1="67445" y1="81877" x2="74307" y2="84142"/>
                          <a14:foregroundMark x1="68175" y1="78964" x2="72847" y2="77346"/>
                          <a14:foregroundMark x1="96788" y1="85761" x2="96642" y2="81553"/>
                          <a14:foregroundMark x1="97226" y1="61165" x2="97226" y2="57929"/>
                          <a14:foregroundMark x1="86569" y1="95793" x2="96788" y2="96440"/>
                          <a14:foregroundMark x1="88321" y1="77023" x2="88175" y2="74110"/>
                          <a14:foregroundMark x1="85255" y1="54369" x2="85255" y2="55016"/>
                          <a14:foregroundMark x1="85255" y1="55987" x2="85255" y2="57929"/>
                          <a14:backgroundMark x1="4672" y1="25566" x2="4672" y2="27184"/>
                          <a14:backgroundMark x1="86423" y1="73786" x2="86569" y2="66019"/>
                          <a14:backgroundMark x1="88905" y1="53398" x2="88759" y2="53074"/>
                          <a14:backgroundMark x1="88905" y1="55663" x2="88613" y2="54369"/>
                          <a14:backgroundMark x1="40292" y1="67961" x2="40292" y2="66343"/>
                          <a14:backgroundMark x1="42190" y1="72168" x2="41460" y2="72168"/>
                          <a14:backgroundMark x1="41314" y1="71845" x2="40584" y2="71845"/>
                          <a14:backgroundMark x1="90219" y1="75728" x2="90219" y2="74434"/>
                          <a14:backgroundMark x1="89927" y1="77023" x2="89635" y2="75405"/>
                          <a14:backgroundMark x1="95474" y1="77023" x2="95328" y2="74110"/>
                          <a14:backgroundMark x1="83796" y1="73786" x2="83796" y2="74757"/>
                          <a14:backgroundMark x1="86423" y1="76699" x2="86569" y2="77994"/>
                          <a14:backgroundMark x1="88905" y1="54693" x2="89051" y2="54369"/>
                          <a14:backgroundMark x1="88905" y1="54369" x2="88905" y2="53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"/>
            <a:stretch/>
          </p:blipFill>
          <p:spPr bwMode="auto">
            <a:xfrm>
              <a:off x="0" y="4956972"/>
              <a:ext cx="4133097" cy="1901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 : avec coins rognés en diagonale 5">
              <a:extLst>
                <a:ext uri="{FF2B5EF4-FFF2-40B4-BE49-F238E27FC236}">
                  <a16:creationId xmlns:a16="http://schemas.microsoft.com/office/drawing/2014/main" id="{0C354AF8-92A9-7D94-8E21-B18776646BE7}"/>
                </a:ext>
              </a:extLst>
            </p:cNvPr>
            <p:cNvSpPr/>
            <p:nvPr/>
          </p:nvSpPr>
          <p:spPr>
            <a:xfrm>
              <a:off x="1" y="5888037"/>
              <a:ext cx="2902633" cy="969964"/>
            </a:xfrm>
            <a:custGeom>
              <a:avLst/>
              <a:gdLst>
                <a:gd name="connsiteX0" fmla="*/ 0 w 576392"/>
                <a:gd name="connsiteY0" fmla="*/ 0 h 295312"/>
                <a:gd name="connsiteX1" fmla="*/ 527172 w 576392"/>
                <a:gd name="connsiteY1" fmla="*/ 0 h 295312"/>
                <a:gd name="connsiteX2" fmla="*/ 576392 w 576392"/>
                <a:gd name="connsiteY2" fmla="*/ 49220 h 295312"/>
                <a:gd name="connsiteX3" fmla="*/ 576392 w 576392"/>
                <a:gd name="connsiteY3" fmla="*/ 295312 h 295312"/>
                <a:gd name="connsiteX4" fmla="*/ 576392 w 576392"/>
                <a:gd name="connsiteY4" fmla="*/ 295312 h 295312"/>
                <a:gd name="connsiteX5" fmla="*/ 49220 w 576392"/>
                <a:gd name="connsiteY5" fmla="*/ 295312 h 295312"/>
                <a:gd name="connsiteX6" fmla="*/ 0 w 576392"/>
                <a:gd name="connsiteY6" fmla="*/ 246092 h 295312"/>
                <a:gd name="connsiteX7" fmla="*/ 0 w 576392"/>
                <a:gd name="connsiteY7" fmla="*/ 0 h 295312"/>
                <a:gd name="connsiteX0" fmla="*/ 0 w 804102"/>
                <a:gd name="connsiteY0" fmla="*/ 0 h 309544"/>
                <a:gd name="connsiteX1" fmla="*/ 754882 w 804102"/>
                <a:gd name="connsiteY1" fmla="*/ 14232 h 309544"/>
                <a:gd name="connsiteX2" fmla="*/ 804102 w 804102"/>
                <a:gd name="connsiteY2" fmla="*/ 63452 h 309544"/>
                <a:gd name="connsiteX3" fmla="*/ 804102 w 804102"/>
                <a:gd name="connsiteY3" fmla="*/ 309544 h 309544"/>
                <a:gd name="connsiteX4" fmla="*/ 804102 w 804102"/>
                <a:gd name="connsiteY4" fmla="*/ 309544 h 309544"/>
                <a:gd name="connsiteX5" fmla="*/ 276930 w 804102"/>
                <a:gd name="connsiteY5" fmla="*/ 309544 h 309544"/>
                <a:gd name="connsiteX6" fmla="*/ 227710 w 804102"/>
                <a:gd name="connsiteY6" fmla="*/ 260324 h 309544"/>
                <a:gd name="connsiteX7" fmla="*/ 0 w 804102"/>
                <a:gd name="connsiteY7" fmla="*/ 0 h 309544"/>
                <a:gd name="connsiteX0" fmla="*/ 0 w 804102"/>
                <a:gd name="connsiteY0" fmla="*/ 409167 h 718711"/>
                <a:gd name="connsiteX1" fmla="*/ 623237 w 804102"/>
                <a:gd name="connsiteY1" fmla="*/ 0 h 718711"/>
                <a:gd name="connsiteX2" fmla="*/ 804102 w 804102"/>
                <a:gd name="connsiteY2" fmla="*/ 472619 h 718711"/>
                <a:gd name="connsiteX3" fmla="*/ 804102 w 804102"/>
                <a:gd name="connsiteY3" fmla="*/ 718711 h 718711"/>
                <a:gd name="connsiteX4" fmla="*/ 804102 w 804102"/>
                <a:gd name="connsiteY4" fmla="*/ 718711 h 718711"/>
                <a:gd name="connsiteX5" fmla="*/ 276930 w 804102"/>
                <a:gd name="connsiteY5" fmla="*/ 718711 h 718711"/>
                <a:gd name="connsiteX6" fmla="*/ 227710 w 804102"/>
                <a:gd name="connsiteY6" fmla="*/ 669491 h 718711"/>
                <a:gd name="connsiteX7" fmla="*/ 0 w 804102"/>
                <a:gd name="connsiteY7" fmla="*/ 409167 h 718711"/>
                <a:gd name="connsiteX0" fmla="*/ 0 w 2188155"/>
                <a:gd name="connsiteY0" fmla="*/ 409167 h 718711"/>
                <a:gd name="connsiteX1" fmla="*/ 623237 w 2188155"/>
                <a:gd name="connsiteY1" fmla="*/ 0 h 718711"/>
                <a:gd name="connsiteX2" fmla="*/ 2188155 w 2188155"/>
                <a:gd name="connsiteY2" fmla="*/ 120379 h 718711"/>
                <a:gd name="connsiteX3" fmla="*/ 804102 w 2188155"/>
                <a:gd name="connsiteY3" fmla="*/ 718711 h 718711"/>
                <a:gd name="connsiteX4" fmla="*/ 804102 w 2188155"/>
                <a:gd name="connsiteY4" fmla="*/ 718711 h 718711"/>
                <a:gd name="connsiteX5" fmla="*/ 276930 w 2188155"/>
                <a:gd name="connsiteY5" fmla="*/ 718711 h 718711"/>
                <a:gd name="connsiteX6" fmla="*/ 227710 w 2188155"/>
                <a:gd name="connsiteY6" fmla="*/ 669491 h 718711"/>
                <a:gd name="connsiteX7" fmla="*/ 0 w 2188155"/>
                <a:gd name="connsiteY7" fmla="*/ 409167 h 718711"/>
                <a:gd name="connsiteX0" fmla="*/ 0 w 2287778"/>
                <a:gd name="connsiteY0" fmla="*/ 409167 h 853914"/>
                <a:gd name="connsiteX1" fmla="*/ 623237 w 2287778"/>
                <a:gd name="connsiteY1" fmla="*/ 0 h 853914"/>
                <a:gd name="connsiteX2" fmla="*/ 2188155 w 2287778"/>
                <a:gd name="connsiteY2" fmla="*/ 120379 h 853914"/>
                <a:gd name="connsiteX3" fmla="*/ 804102 w 2287778"/>
                <a:gd name="connsiteY3" fmla="*/ 718711 h 853914"/>
                <a:gd name="connsiteX4" fmla="*/ 2287778 w 2287778"/>
                <a:gd name="connsiteY4" fmla="*/ 853914 h 853914"/>
                <a:gd name="connsiteX5" fmla="*/ 276930 w 2287778"/>
                <a:gd name="connsiteY5" fmla="*/ 718711 h 853914"/>
                <a:gd name="connsiteX6" fmla="*/ 227710 w 2287778"/>
                <a:gd name="connsiteY6" fmla="*/ 669491 h 853914"/>
                <a:gd name="connsiteX7" fmla="*/ 0 w 2287778"/>
                <a:gd name="connsiteY7" fmla="*/ 409167 h 853914"/>
                <a:gd name="connsiteX0" fmla="*/ 0 w 2622228"/>
                <a:gd name="connsiteY0" fmla="*/ 409167 h 864588"/>
                <a:gd name="connsiteX1" fmla="*/ 623237 w 2622228"/>
                <a:gd name="connsiteY1" fmla="*/ 0 h 864588"/>
                <a:gd name="connsiteX2" fmla="*/ 2188155 w 2622228"/>
                <a:gd name="connsiteY2" fmla="*/ 120379 h 864588"/>
                <a:gd name="connsiteX3" fmla="*/ 2622228 w 2622228"/>
                <a:gd name="connsiteY3" fmla="*/ 864588 h 864588"/>
                <a:gd name="connsiteX4" fmla="*/ 2287778 w 2622228"/>
                <a:gd name="connsiteY4" fmla="*/ 853914 h 864588"/>
                <a:gd name="connsiteX5" fmla="*/ 276930 w 2622228"/>
                <a:gd name="connsiteY5" fmla="*/ 718711 h 864588"/>
                <a:gd name="connsiteX6" fmla="*/ 227710 w 2622228"/>
                <a:gd name="connsiteY6" fmla="*/ 669491 h 864588"/>
                <a:gd name="connsiteX7" fmla="*/ 0 w 2622228"/>
                <a:gd name="connsiteY7" fmla="*/ 409167 h 864588"/>
                <a:gd name="connsiteX0" fmla="*/ 0 w 2622228"/>
                <a:gd name="connsiteY0" fmla="*/ 409167 h 871704"/>
                <a:gd name="connsiteX1" fmla="*/ 623237 w 2622228"/>
                <a:gd name="connsiteY1" fmla="*/ 0 h 871704"/>
                <a:gd name="connsiteX2" fmla="*/ 2188155 w 2622228"/>
                <a:gd name="connsiteY2" fmla="*/ 120379 h 871704"/>
                <a:gd name="connsiteX3" fmla="*/ 2622228 w 2622228"/>
                <a:gd name="connsiteY3" fmla="*/ 864588 h 871704"/>
                <a:gd name="connsiteX4" fmla="*/ 2287778 w 2622228"/>
                <a:gd name="connsiteY4" fmla="*/ 853914 h 871704"/>
                <a:gd name="connsiteX5" fmla="*/ 13640 w 2622228"/>
                <a:gd name="connsiteY5" fmla="*/ 871704 h 871704"/>
                <a:gd name="connsiteX6" fmla="*/ 227710 w 2622228"/>
                <a:gd name="connsiteY6" fmla="*/ 669491 h 871704"/>
                <a:gd name="connsiteX7" fmla="*/ 0 w 2622228"/>
                <a:gd name="connsiteY7" fmla="*/ 409167 h 871704"/>
                <a:gd name="connsiteX0" fmla="*/ 0 w 2622228"/>
                <a:gd name="connsiteY0" fmla="*/ 409167 h 871704"/>
                <a:gd name="connsiteX1" fmla="*/ 623237 w 2622228"/>
                <a:gd name="connsiteY1" fmla="*/ 0 h 871704"/>
                <a:gd name="connsiteX2" fmla="*/ 2188155 w 2622228"/>
                <a:gd name="connsiteY2" fmla="*/ 120379 h 871704"/>
                <a:gd name="connsiteX3" fmla="*/ 2622228 w 2622228"/>
                <a:gd name="connsiteY3" fmla="*/ 864588 h 871704"/>
                <a:gd name="connsiteX4" fmla="*/ 2287778 w 2622228"/>
                <a:gd name="connsiteY4" fmla="*/ 853914 h 871704"/>
                <a:gd name="connsiteX5" fmla="*/ 13640 w 2622228"/>
                <a:gd name="connsiteY5" fmla="*/ 871704 h 871704"/>
                <a:gd name="connsiteX6" fmla="*/ 17790 w 2622228"/>
                <a:gd name="connsiteY6" fmla="*/ 701513 h 871704"/>
                <a:gd name="connsiteX7" fmla="*/ 0 w 2622228"/>
                <a:gd name="connsiteY7" fmla="*/ 409167 h 871704"/>
                <a:gd name="connsiteX0" fmla="*/ 11266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4150 w 2608588"/>
                <a:gd name="connsiteY6" fmla="*/ 701513 h 871704"/>
                <a:gd name="connsiteX7" fmla="*/ 11266 w 2608588"/>
                <a:gd name="connsiteY7" fmla="*/ 409167 h 871704"/>
                <a:gd name="connsiteX0" fmla="*/ 11266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11266 w 2608588"/>
                <a:gd name="connsiteY6" fmla="*/ 409167 h 871704"/>
                <a:gd name="connsiteX0" fmla="*/ 228302 w 2608588"/>
                <a:gd name="connsiteY0" fmla="*/ 483885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228302 w 2608588"/>
                <a:gd name="connsiteY6" fmla="*/ 483885 h 871704"/>
                <a:gd name="connsiteX0" fmla="*/ 4150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4150 w 2608588"/>
                <a:gd name="connsiteY6" fmla="*/ 409167 h 871704"/>
                <a:gd name="connsiteX0" fmla="*/ 4150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0 w 2608588"/>
                <a:gd name="connsiteY4" fmla="*/ 871704 h 871704"/>
                <a:gd name="connsiteX5" fmla="*/ 4150 w 2608588"/>
                <a:gd name="connsiteY5" fmla="*/ 409167 h 87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8588" h="871704">
                  <a:moveTo>
                    <a:pt x="4150" y="409167"/>
                  </a:moveTo>
                  <a:lnTo>
                    <a:pt x="609597" y="0"/>
                  </a:lnTo>
                  <a:lnTo>
                    <a:pt x="2174515" y="120379"/>
                  </a:lnTo>
                  <a:lnTo>
                    <a:pt x="2608588" y="864588"/>
                  </a:lnTo>
                  <a:lnTo>
                    <a:pt x="0" y="871704"/>
                  </a:lnTo>
                  <a:cubicBezTo>
                    <a:pt x="1383" y="717525"/>
                    <a:pt x="2767" y="563346"/>
                    <a:pt x="4150" y="409167"/>
                  </a:cubicBezTo>
                  <a:close/>
                </a:path>
              </a:pathLst>
            </a:custGeom>
            <a:blipFill dpi="0" rotWithShape="1"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82550" ty="222250" sx="98000" sy="82000" flip="none" algn="ctr"/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1" name="Image 20" descr="Une image contenant texte, Emblème, logo, symbole">
              <a:extLst>
                <a:ext uri="{FF2B5EF4-FFF2-40B4-BE49-F238E27FC236}">
                  <a16:creationId xmlns:a16="http://schemas.microsoft.com/office/drawing/2014/main" id="{88DE5FE9-B768-4379-28F8-41626482C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27" y="6065261"/>
              <a:ext cx="1660121" cy="7546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3611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D44AD30-0892-9AE4-3D47-ECD299FF7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0574" y="1242806"/>
            <a:ext cx="9144000" cy="496042"/>
          </a:xfrm>
        </p:spPr>
        <p:txBody>
          <a:bodyPr>
            <a:normAutofit lnSpcReduction="10000"/>
          </a:bodyPr>
          <a:lstStyle/>
          <a:p>
            <a:r>
              <a:rPr lang="fr-FR" sz="3200" b="1" dirty="0">
                <a:solidFill>
                  <a:srgbClr val="5F9ED6"/>
                </a:solidFill>
                <a:latin typeface="Oswald" panose="00000500000000000000" pitchFamily="2" charset="0"/>
              </a:rPr>
              <a:t>Contacts</a:t>
            </a:r>
          </a:p>
          <a:p>
            <a:endParaRPr lang="fr-FR" b="1" dirty="0">
              <a:solidFill>
                <a:srgbClr val="5F9ED6"/>
              </a:solidFill>
              <a:latin typeface="Oswald" panose="00000500000000000000" pitchFamily="2" charset="0"/>
            </a:endParaRPr>
          </a:p>
        </p:txBody>
      </p:sp>
      <p:pic>
        <p:nvPicPr>
          <p:cNvPr id="1030" name="Picture 6" descr="Programma Erasmus+ - Consilium">
            <a:extLst>
              <a:ext uri="{FF2B5EF4-FFF2-40B4-BE49-F238E27FC236}">
                <a16:creationId xmlns:a16="http://schemas.microsoft.com/office/drawing/2014/main" id="{4C7CB719-8653-F538-6E7E-E1FF15F23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9" b="96440" l="3942" r="97080">
                        <a14:foregroundMark x1="5547" y1="50162" x2="4818" y2="68285"/>
                        <a14:foregroundMark x1="6569" y1="92880" x2="25547" y2="94822"/>
                        <a14:foregroundMark x1="87299" y1="93204" x2="88830" y2="92970"/>
                        <a14:foregroundMark x1="85401" y1="58576" x2="85443" y2="58013"/>
                        <a14:foregroundMark x1="88692" y1="56245" x2="88759" y2="59223"/>
                        <a14:foregroundMark x1="88655" y1="54616" x2="88683" y2="55853"/>
                        <a14:foregroundMark x1="88613" y1="52751" x2="88644" y2="54109"/>
                        <a14:foregroundMark x1="94599" y1="68285" x2="93577" y2="52751"/>
                        <a14:foregroundMark x1="4234" y1="43366" x2="3942" y2="33333"/>
                        <a14:foregroundMark x1="38832" y1="91909" x2="47153" y2="93851"/>
                        <a14:foregroundMark x1="67445" y1="81877" x2="74307" y2="84142"/>
                        <a14:foregroundMark x1="68175" y1="78964" x2="72847" y2="77346"/>
                        <a14:foregroundMark x1="96788" y1="85761" x2="96642" y2="81553"/>
                        <a14:foregroundMark x1="97226" y1="61165" x2="97226" y2="57929"/>
                        <a14:foregroundMark x1="86569" y1="95793" x2="96788" y2="96440"/>
                        <a14:foregroundMark x1="88321" y1="77023" x2="88175" y2="74110"/>
                        <a14:foregroundMark x1="85255" y1="54369" x2="85255" y2="55016"/>
                        <a14:foregroundMark x1="85255" y1="55987" x2="85255" y2="57929"/>
                        <a14:backgroundMark x1="4672" y1="25566" x2="4672" y2="27184"/>
                        <a14:backgroundMark x1="86423" y1="73786" x2="86569" y2="66019"/>
                        <a14:backgroundMark x1="88905" y1="53398" x2="88759" y2="53074"/>
                        <a14:backgroundMark x1="88905" y1="55663" x2="88613" y2="54369"/>
                        <a14:backgroundMark x1="40292" y1="67961" x2="40292" y2="66343"/>
                        <a14:backgroundMark x1="42190" y1="72168" x2="41460" y2="72168"/>
                        <a14:backgroundMark x1="41314" y1="71845" x2="40584" y2="71845"/>
                        <a14:backgroundMark x1="90219" y1="75728" x2="90219" y2="74434"/>
                        <a14:backgroundMark x1="89927" y1="77023" x2="89635" y2="75405"/>
                        <a14:backgroundMark x1="95474" y1="77023" x2="95328" y2="74110"/>
                        <a14:backgroundMark x1="83796" y1="73786" x2="83796" y2="74757"/>
                        <a14:backgroundMark x1="86423" y1="76699" x2="86569" y2="77994"/>
                        <a14:backgroundMark x1="88905" y1="54693" x2="89051" y2="54369"/>
                        <a14:backgroundMark x1="88905" y1="54369" x2="88905" y2="53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712" y="4586155"/>
            <a:ext cx="5036288" cy="227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E6E308-4EA0-3ED4-40BE-1AB2D44582BC}"/>
              </a:ext>
            </a:extLst>
          </p:cNvPr>
          <p:cNvSpPr/>
          <p:nvPr/>
        </p:nvSpPr>
        <p:spPr>
          <a:xfrm>
            <a:off x="1680574" y="319476"/>
            <a:ext cx="90613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MOBILITES ERASMUS +</a:t>
            </a:r>
            <a:endParaRPr lang="fr-F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C06A947-3A7B-9D3B-BB66-D99A07644D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33" y="4336019"/>
            <a:ext cx="3666845" cy="1667403"/>
          </a:xfrm>
          <a:prstGeom prst="rect">
            <a:avLst/>
          </a:prstGeom>
        </p:spPr>
      </p:pic>
      <p:pic>
        <p:nvPicPr>
          <p:cNvPr id="12" name="Image 11" descr="Une image contenant Police, Graphique, capture d’écran, graphisme&#10;&#10;Description générée automatiquement">
            <a:extLst>
              <a:ext uri="{FF2B5EF4-FFF2-40B4-BE49-F238E27FC236}">
                <a16:creationId xmlns:a16="http://schemas.microsoft.com/office/drawing/2014/main" id="{4340452A-E1AB-7CC9-5FF8-57E11169F9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773" y="4781492"/>
            <a:ext cx="1907840" cy="135607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AD41135-C1AC-4694-990C-D5A1FB38BD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70" y="6240773"/>
            <a:ext cx="2547448" cy="533906"/>
          </a:xfrm>
          <a:prstGeom prst="rect">
            <a:avLst/>
          </a:prstGeom>
        </p:spPr>
      </p:pic>
      <p:sp>
        <p:nvSpPr>
          <p:cNvPr id="2" name="Rectangle : avec coins arrondis en diagonale 1">
            <a:extLst>
              <a:ext uri="{FF2B5EF4-FFF2-40B4-BE49-F238E27FC236}">
                <a16:creationId xmlns:a16="http://schemas.microsoft.com/office/drawing/2014/main" id="{6515C3E0-6F94-66F5-1A71-19BFCCDD71E4}"/>
              </a:ext>
            </a:extLst>
          </p:cNvPr>
          <p:cNvSpPr/>
          <p:nvPr/>
        </p:nvSpPr>
        <p:spPr>
          <a:xfrm>
            <a:off x="504933" y="1889077"/>
            <a:ext cx="2423093" cy="647536"/>
          </a:xfrm>
          <a:prstGeom prst="round2Diag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ADMINISTRATION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28FAF2E-5784-69D5-763E-400CE33B98B0}"/>
              </a:ext>
            </a:extLst>
          </p:cNvPr>
          <p:cNvSpPr txBox="1">
            <a:spLocks/>
          </p:cNvSpPr>
          <p:nvPr/>
        </p:nvSpPr>
        <p:spPr>
          <a:xfrm>
            <a:off x="2928026" y="1936804"/>
            <a:ext cx="7830267" cy="789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sz="1800" dirty="0"/>
              <a:t>Service scolarité / Bureau des Relations Internationales (BRI)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800" dirty="0"/>
              <a:t>Marco DESSI</a:t>
            </a:r>
          </a:p>
        </p:txBody>
      </p:sp>
      <p:sp>
        <p:nvSpPr>
          <p:cNvPr id="6" name="Rectangle : avec coins arrondis en diagonale 5">
            <a:extLst>
              <a:ext uri="{FF2B5EF4-FFF2-40B4-BE49-F238E27FC236}">
                <a16:creationId xmlns:a16="http://schemas.microsoft.com/office/drawing/2014/main" id="{1FD5FA78-2380-62C4-8D4B-9CAC4DEF1AE4}"/>
              </a:ext>
            </a:extLst>
          </p:cNvPr>
          <p:cNvSpPr/>
          <p:nvPr/>
        </p:nvSpPr>
        <p:spPr>
          <a:xfrm>
            <a:off x="504933" y="2888317"/>
            <a:ext cx="2423093" cy="647536"/>
          </a:xfrm>
          <a:prstGeom prst="round2Diag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PEDADOGIE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88100C9-C369-CD4D-743F-ED40172F0435}"/>
              </a:ext>
            </a:extLst>
          </p:cNvPr>
          <p:cNvSpPr txBox="1">
            <a:spLocks/>
          </p:cNvSpPr>
          <p:nvPr/>
        </p:nvSpPr>
        <p:spPr>
          <a:xfrm>
            <a:off x="2963845" y="2921554"/>
            <a:ext cx="8830093" cy="675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sz="1800" dirty="0"/>
              <a:t>Pr Pierre Yves COLLART-DUTILLEUL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800" dirty="0"/>
              <a:t>Dr Amel SLIMANI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E8FC43-0D6E-917C-1250-C9163361BDC8}"/>
              </a:ext>
            </a:extLst>
          </p:cNvPr>
          <p:cNvSpPr/>
          <p:nvPr/>
        </p:nvSpPr>
        <p:spPr>
          <a:xfrm>
            <a:off x="4634093" y="3793025"/>
            <a:ext cx="3008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hlinkClick r:id="rId8"/>
              </a:rPr>
              <a:t>odonto-ri@umontpellier.fr</a:t>
            </a:r>
            <a:r>
              <a:rPr lang="fr-FR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7229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 : avec coins arrondis en diagonale 19">
            <a:extLst>
              <a:ext uri="{FF2B5EF4-FFF2-40B4-BE49-F238E27FC236}">
                <a16:creationId xmlns:a16="http://schemas.microsoft.com/office/drawing/2014/main" id="{25CE0D83-F71B-DAB4-8751-84C852442053}"/>
              </a:ext>
            </a:extLst>
          </p:cNvPr>
          <p:cNvSpPr/>
          <p:nvPr/>
        </p:nvSpPr>
        <p:spPr>
          <a:xfrm>
            <a:off x="504933" y="1731283"/>
            <a:ext cx="1725083" cy="647536"/>
          </a:xfrm>
          <a:prstGeom prst="round2Diag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08 février 2024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A5E0EC23-2EF8-D812-9C8D-B471C9FB94A0}"/>
              </a:ext>
            </a:extLst>
          </p:cNvPr>
          <p:cNvSpPr txBox="1">
            <a:spLocks/>
          </p:cNvSpPr>
          <p:nvPr/>
        </p:nvSpPr>
        <p:spPr>
          <a:xfrm>
            <a:off x="2255371" y="1831571"/>
            <a:ext cx="9787813" cy="4469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sz="2800" dirty="0"/>
              <a:t>Réunion d’information le jeudi 08 février 2024</a:t>
            </a:r>
            <a:endParaRPr lang="fr-FR" dirty="0"/>
          </a:p>
        </p:txBody>
      </p:sp>
      <p:sp>
        <p:nvSpPr>
          <p:cNvPr id="5" name="Rectangle : avec coins arrondis en diagonale 4">
            <a:extLst>
              <a:ext uri="{FF2B5EF4-FFF2-40B4-BE49-F238E27FC236}">
                <a16:creationId xmlns:a16="http://schemas.microsoft.com/office/drawing/2014/main" id="{5AEB50A1-1158-E027-BC3A-BE6B4C337A07}"/>
              </a:ext>
            </a:extLst>
          </p:cNvPr>
          <p:cNvSpPr/>
          <p:nvPr/>
        </p:nvSpPr>
        <p:spPr>
          <a:xfrm>
            <a:off x="504933" y="2683194"/>
            <a:ext cx="1725083" cy="647536"/>
          </a:xfrm>
          <a:prstGeom prst="round2Diag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Du 9 au 29 Février 2024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689366C3-636D-CF35-49BD-160A7FFB4828}"/>
              </a:ext>
            </a:extLst>
          </p:cNvPr>
          <p:cNvSpPr txBox="1">
            <a:spLocks/>
          </p:cNvSpPr>
          <p:nvPr/>
        </p:nvSpPr>
        <p:spPr>
          <a:xfrm>
            <a:off x="2230016" y="2783482"/>
            <a:ext cx="9787813" cy="4469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dirty="0"/>
              <a:t>Préparation et constitution de votre dossier de candidature</a:t>
            </a:r>
          </a:p>
        </p:txBody>
      </p:sp>
      <p:sp>
        <p:nvSpPr>
          <p:cNvPr id="7" name="Rectangle : avec coins arrondis en diagonale 6">
            <a:extLst>
              <a:ext uri="{FF2B5EF4-FFF2-40B4-BE49-F238E27FC236}">
                <a16:creationId xmlns:a16="http://schemas.microsoft.com/office/drawing/2014/main" id="{3F641A2B-E300-2DDE-7B4C-86ECC6A9EA3C}"/>
              </a:ext>
            </a:extLst>
          </p:cNvPr>
          <p:cNvSpPr/>
          <p:nvPr/>
        </p:nvSpPr>
        <p:spPr>
          <a:xfrm>
            <a:off x="504933" y="3627559"/>
            <a:ext cx="1725083" cy="647536"/>
          </a:xfrm>
          <a:prstGeom prst="round2Diag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1er Mars 2024, 12h00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12496C28-969C-A486-FDFA-C846C7DFDB36}"/>
              </a:ext>
            </a:extLst>
          </p:cNvPr>
          <p:cNvSpPr txBox="1">
            <a:spLocks/>
          </p:cNvSpPr>
          <p:nvPr/>
        </p:nvSpPr>
        <p:spPr>
          <a:xfrm>
            <a:off x="2230015" y="3727847"/>
            <a:ext cx="9787813" cy="4469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dirty="0"/>
              <a:t>Date limite de retour des dossiers à l’adresse </a:t>
            </a:r>
            <a:r>
              <a:rPr lang="fr-FR" dirty="0">
                <a:solidFill>
                  <a:srgbClr val="FF0000"/>
                </a:solidFill>
              </a:rPr>
              <a:t>odonto-ri@umontpellier.fr</a:t>
            </a:r>
          </a:p>
        </p:txBody>
      </p:sp>
      <p:sp>
        <p:nvSpPr>
          <p:cNvPr id="13" name="Rectangle : avec coins arrondis en diagonale 12">
            <a:extLst>
              <a:ext uri="{FF2B5EF4-FFF2-40B4-BE49-F238E27FC236}">
                <a16:creationId xmlns:a16="http://schemas.microsoft.com/office/drawing/2014/main" id="{E36BC49D-69EB-0AC9-29BE-7FC7CB4C68BB}"/>
              </a:ext>
            </a:extLst>
          </p:cNvPr>
          <p:cNvSpPr/>
          <p:nvPr/>
        </p:nvSpPr>
        <p:spPr>
          <a:xfrm>
            <a:off x="504933" y="4571924"/>
            <a:ext cx="1725083" cy="647536"/>
          </a:xfrm>
          <a:prstGeom prst="round2Diag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25 mars 2024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AD5CF079-2592-E20C-C923-82D11DEEA9AB}"/>
              </a:ext>
            </a:extLst>
          </p:cNvPr>
          <p:cNvSpPr txBox="1">
            <a:spLocks/>
          </p:cNvSpPr>
          <p:nvPr/>
        </p:nvSpPr>
        <p:spPr>
          <a:xfrm>
            <a:off x="2230015" y="4672211"/>
            <a:ext cx="9787813" cy="622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dirty="0"/>
              <a:t>Commission d’étude des dossiers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EEE257-F140-5F33-DC85-703EDD810D70}"/>
              </a:ext>
            </a:extLst>
          </p:cNvPr>
          <p:cNvSpPr/>
          <p:nvPr/>
        </p:nvSpPr>
        <p:spPr>
          <a:xfrm rot="21252972">
            <a:off x="7167124" y="5423400"/>
            <a:ext cx="45651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#SAVETHEDATE</a:t>
            </a:r>
            <a:endParaRPr lang="fr-FR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93AE32-78B4-2CB1-1443-FD78D33ABD1A}"/>
              </a:ext>
            </a:extLst>
          </p:cNvPr>
          <p:cNvSpPr/>
          <p:nvPr/>
        </p:nvSpPr>
        <p:spPr>
          <a:xfrm>
            <a:off x="1780900" y="203195"/>
            <a:ext cx="8630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MOBILITES ERASMUS + 2024/2025</a:t>
            </a:r>
            <a:endParaRPr lang="fr-FR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2" name="Rectangle : avec coins arrondis en diagonale 23">
            <a:extLst>
              <a:ext uri="{FF2B5EF4-FFF2-40B4-BE49-F238E27FC236}">
                <a16:creationId xmlns:a16="http://schemas.microsoft.com/office/drawing/2014/main" id="{4698264C-8043-AED2-FDF0-38671B01CB3E}"/>
              </a:ext>
            </a:extLst>
          </p:cNvPr>
          <p:cNvSpPr/>
          <p:nvPr/>
        </p:nvSpPr>
        <p:spPr>
          <a:xfrm>
            <a:off x="3521579" y="854140"/>
            <a:ext cx="5148841" cy="431234"/>
          </a:xfrm>
          <a:prstGeom prst="round2DiagRect">
            <a:avLst>
              <a:gd name="adj1" fmla="val 16667"/>
              <a:gd name="adj2" fmla="val 456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Les étapes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D15B7CB2-D292-903F-1AE4-58B2B5F12E38}"/>
              </a:ext>
            </a:extLst>
          </p:cNvPr>
          <p:cNvGrpSpPr/>
          <p:nvPr/>
        </p:nvGrpSpPr>
        <p:grpSpPr>
          <a:xfrm>
            <a:off x="0" y="4956972"/>
            <a:ext cx="4133097" cy="1901029"/>
            <a:chOff x="0" y="4956972"/>
            <a:chExt cx="4133097" cy="1901029"/>
          </a:xfrm>
        </p:grpSpPr>
        <p:pic>
          <p:nvPicPr>
            <p:cNvPr id="24" name="Picture 6" descr="Programma Erasmus+ - Consilium">
              <a:extLst>
                <a:ext uri="{FF2B5EF4-FFF2-40B4-BE49-F238E27FC236}">
                  <a16:creationId xmlns:a16="http://schemas.microsoft.com/office/drawing/2014/main" id="{EDD6B700-0548-E058-8997-3FEA3697FC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alphaModFix amt="12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09" b="96440" l="3942" r="97080">
                          <a14:foregroundMark x1="5547" y1="50162" x2="4818" y2="68285"/>
                          <a14:foregroundMark x1="6569" y1="92880" x2="25547" y2="94822"/>
                          <a14:foregroundMark x1="87299" y1="93204" x2="88830" y2="92970"/>
                          <a14:foregroundMark x1="85401" y1="58576" x2="85443" y2="58013"/>
                          <a14:foregroundMark x1="88692" y1="56245" x2="88759" y2="59223"/>
                          <a14:foregroundMark x1="88655" y1="54616" x2="88683" y2="55853"/>
                          <a14:foregroundMark x1="88613" y1="52751" x2="88644" y2="54109"/>
                          <a14:foregroundMark x1="94599" y1="68285" x2="93577" y2="52751"/>
                          <a14:foregroundMark x1="4234" y1="43366" x2="3942" y2="33333"/>
                          <a14:foregroundMark x1="38832" y1="91909" x2="47153" y2="93851"/>
                          <a14:foregroundMark x1="67445" y1="81877" x2="74307" y2="84142"/>
                          <a14:foregroundMark x1="68175" y1="78964" x2="72847" y2="77346"/>
                          <a14:foregroundMark x1="96788" y1="85761" x2="96642" y2="81553"/>
                          <a14:foregroundMark x1="97226" y1="61165" x2="97226" y2="57929"/>
                          <a14:foregroundMark x1="86569" y1="95793" x2="96788" y2="96440"/>
                          <a14:foregroundMark x1="88321" y1="77023" x2="88175" y2="74110"/>
                          <a14:foregroundMark x1="85255" y1="54369" x2="85255" y2="55016"/>
                          <a14:foregroundMark x1="85255" y1="55987" x2="85255" y2="57929"/>
                          <a14:backgroundMark x1="4672" y1="25566" x2="4672" y2="27184"/>
                          <a14:backgroundMark x1="86423" y1="73786" x2="86569" y2="66019"/>
                          <a14:backgroundMark x1="88905" y1="53398" x2="88759" y2="53074"/>
                          <a14:backgroundMark x1="88905" y1="55663" x2="88613" y2="54369"/>
                          <a14:backgroundMark x1="40292" y1="67961" x2="40292" y2="66343"/>
                          <a14:backgroundMark x1="42190" y1="72168" x2="41460" y2="72168"/>
                          <a14:backgroundMark x1="41314" y1="71845" x2="40584" y2="71845"/>
                          <a14:backgroundMark x1="90219" y1="75728" x2="90219" y2="74434"/>
                          <a14:backgroundMark x1="89927" y1="77023" x2="89635" y2="75405"/>
                          <a14:backgroundMark x1="95474" y1="77023" x2="95328" y2="74110"/>
                          <a14:backgroundMark x1="83796" y1="73786" x2="83796" y2="74757"/>
                          <a14:backgroundMark x1="86423" y1="76699" x2="86569" y2="77994"/>
                          <a14:backgroundMark x1="88905" y1="54693" x2="89051" y2="54369"/>
                          <a14:backgroundMark x1="88905" y1="54369" x2="88905" y2="53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"/>
            <a:stretch/>
          </p:blipFill>
          <p:spPr bwMode="auto">
            <a:xfrm>
              <a:off x="0" y="4956972"/>
              <a:ext cx="4133097" cy="1901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 : avec coins rognés en diagonale 5">
              <a:extLst>
                <a:ext uri="{FF2B5EF4-FFF2-40B4-BE49-F238E27FC236}">
                  <a16:creationId xmlns:a16="http://schemas.microsoft.com/office/drawing/2014/main" id="{3ACC794A-D24B-1600-81E2-213CE0F478C1}"/>
                </a:ext>
              </a:extLst>
            </p:cNvPr>
            <p:cNvSpPr/>
            <p:nvPr/>
          </p:nvSpPr>
          <p:spPr>
            <a:xfrm>
              <a:off x="1" y="5888037"/>
              <a:ext cx="2902633" cy="969964"/>
            </a:xfrm>
            <a:custGeom>
              <a:avLst/>
              <a:gdLst>
                <a:gd name="connsiteX0" fmla="*/ 0 w 576392"/>
                <a:gd name="connsiteY0" fmla="*/ 0 h 295312"/>
                <a:gd name="connsiteX1" fmla="*/ 527172 w 576392"/>
                <a:gd name="connsiteY1" fmla="*/ 0 h 295312"/>
                <a:gd name="connsiteX2" fmla="*/ 576392 w 576392"/>
                <a:gd name="connsiteY2" fmla="*/ 49220 h 295312"/>
                <a:gd name="connsiteX3" fmla="*/ 576392 w 576392"/>
                <a:gd name="connsiteY3" fmla="*/ 295312 h 295312"/>
                <a:gd name="connsiteX4" fmla="*/ 576392 w 576392"/>
                <a:gd name="connsiteY4" fmla="*/ 295312 h 295312"/>
                <a:gd name="connsiteX5" fmla="*/ 49220 w 576392"/>
                <a:gd name="connsiteY5" fmla="*/ 295312 h 295312"/>
                <a:gd name="connsiteX6" fmla="*/ 0 w 576392"/>
                <a:gd name="connsiteY6" fmla="*/ 246092 h 295312"/>
                <a:gd name="connsiteX7" fmla="*/ 0 w 576392"/>
                <a:gd name="connsiteY7" fmla="*/ 0 h 295312"/>
                <a:gd name="connsiteX0" fmla="*/ 0 w 804102"/>
                <a:gd name="connsiteY0" fmla="*/ 0 h 309544"/>
                <a:gd name="connsiteX1" fmla="*/ 754882 w 804102"/>
                <a:gd name="connsiteY1" fmla="*/ 14232 h 309544"/>
                <a:gd name="connsiteX2" fmla="*/ 804102 w 804102"/>
                <a:gd name="connsiteY2" fmla="*/ 63452 h 309544"/>
                <a:gd name="connsiteX3" fmla="*/ 804102 w 804102"/>
                <a:gd name="connsiteY3" fmla="*/ 309544 h 309544"/>
                <a:gd name="connsiteX4" fmla="*/ 804102 w 804102"/>
                <a:gd name="connsiteY4" fmla="*/ 309544 h 309544"/>
                <a:gd name="connsiteX5" fmla="*/ 276930 w 804102"/>
                <a:gd name="connsiteY5" fmla="*/ 309544 h 309544"/>
                <a:gd name="connsiteX6" fmla="*/ 227710 w 804102"/>
                <a:gd name="connsiteY6" fmla="*/ 260324 h 309544"/>
                <a:gd name="connsiteX7" fmla="*/ 0 w 804102"/>
                <a:gd name="connsiteY7" fmla="*/ 0 h 309544"/>
                <a:gd name="connsiteX0" fmla="*/ 0 w 804102"/>
                <a:gd name="connsiteY0" fmla="*/ 409167 h 718711"/>
                <a:gd name="connsiteX1" fmla="*/ 623237 w 804102"/>
                <a:gd name="connsiteY1" fmla="*/ 0 h 718711"/>
                <a:gd name="connsiteX2" fmla="*/ 804102 w 804102"/>
                <a:gd name="connsiteY2" fmla="*/ 472619 h 718711"/>
                <a:gd name="connsiteX3" fmla="*/ 804102 w 804102"/>
                <a:gd name="connsiteY3" fmla="*/ 718711 h 718711"/>
                <a:gd name="connsiteX4" fmla="*/ 804102 w 804102"/>
                <a:gd name="connsiteY4" fmla="*/ 718711 h 718711"/>
                <a:gd name="connsiteX5" fmla="*/ 276930 w 804102"/>
                <a:gd name="connsiteY5" fmla="*/ 718711 h 718711"/>
                <a:gd name="connsiteX6" fmla="*/ 227710 w 804102"/>
                <a:gd name="connsiteY6" fmla="*/ 669491 h 718711"/>
                <a:gd name="connsiteX7" fmla="*/ 0 w 804102"/>
                <a:gd name="connsiteY7" fmla="*/ 409167 h 718711"/>
                <a:gd name="connsiteX0" fmla="*/ 0 w 2188155"/>
                <a:gd name="connsiteY0" fmla="*/ 409167 h 718711"/>
                <a:gd name="connsiteX1" fmla="*/ 623237 w 2188155"/>
                <a:gd name="connsiteY1" fmla="*/ 0 h 718711"/>
                <a:gd name="connsiteX2" fmla="*/ 2188155 w 2188155"/>
                <a:gd name="connsiteY2" fmla="*/ 120379 h 718711"/>
                <a:gd name="connsiteX3" fmla="*/ 804102 w 2188155"/>
                <a:gd name="connsiteY3" fmla="*/ 718711 h 718711"/>
                <a:gd name="connsiteX4" fmla="*/ 804102 w 2188155"/>
                <a:gd name="connsiteY4" fmla="*/ 718711 h 718711"/>
                <a:gd name="connsiteX5" fmla="*/ 276930 w 2188155"/>
                <a:gd name="connsiteY5" fmla="*/ 718711 h 718711"/>
                <a:gd name="connsiteX6" fmla="*/ 227710 w 2188155"/>
                <a:gd name="connsiteY6" fmla="*/ 669491 h 718711"/>
                <a:gd name="connsiteX7" fmla="*/ 0 w 2188155"/>
                <a:gd name="connsiteY7" fmla="*/ 409167 h 718711"/>
                <a:gd name="connsiteX0" fmla="*/ 0 w 2287778"/>
                <a:gd name="connsiteY0" fmla="*/ 409167 h 853914"/>
                <a:gd name="connsiteX1" fmla="*/ 623237 w 2287778"/>
                <a:gd name="connsiteY1" fmla="*/ 0 h 853914"/>
                <a:gd name="connsiteX2" fmla="*/ 2188155 w 2287778"/>
                <a:gd name="connsiteY2" fmla="*/ 120379 h 853914"/>
                <a:gd name="connsiteX3" fmla="*/ 804102 w 2287778"/>
                <a:gd name="connsiteY3" fmla="*/ 718711 h 853914"/>
                <a:gd name="connsiteX4" fmla="*/ 2287778 w 2287778"/>
                <a:gd name="connsiteY4" fmla="*/ 853914 h 853914"/>
                <a:gd name="connsiteX5" fmla="*/ 276930 w 2287778"/>
                <a:gd name="connsiteY5" fmla="*/ 718711 h 853914"/>
                <a:gd name="connsiteX6" fmla="*/ 227710 w 2287778"/>
                <a:gd name="connsiteY6" fmla="*/ 669491 h 853914"/>
                <a:gd name="connsiteX7" fmla="*/ 0 w 2287778"/>
                <a:gd name="connsiteY7" fmla="*/ 409167 h 853914"/>
                <a:gd name="connsiteX0" fmla="*/ 0 w 2622228"/>
                <a:gd name="connsiteY0" fmla="*/ 409167 h 864588"/>
                <a:gd name="connsiteX1" fmla="*/ 623237 w 2622228"/>
                <a:gd name="connsiteY1" fmla="*/ 0 h 864588"/>
                <a:gd name="connsiteX2" fmla="*/ 2188155 w 2622228"/>
                <a:gd name="connsiteY2" fmla="*/ 120379 h 864588"/>
                <a:gd name="connsiteX3" fmla="*/ 2622228 w 2622228"/>
                <a:gd name="connsiteY3" fmla="*/ 864588 h 864588"/>
                <a:gd name="connsiteX4" fmla="*/ 2287778 w 2622228"/>
                <a:gd name="connsiteY4" fmla="*/ 853914 h 864588"/>
                <a:gd name="connsiteX5" fmla="*/ 276930 w 2622228"/>
                <a:gd name="connsiteY5" fmla="*/ 718711 h 864588"/>
                <a:gd name="connsiteX6" fmla="*/ 227710 w 2622228"/>
                <a:gd name="connsiteY6" fmla="*/ 669491 h 864588"/>
                <a:gd name="connsiteX7" fmla="*/ 0 w 2622228"/>
                <a:gd name="connsiteY7" fmla="*/ 409167 h 864588"/>
                <a:gd name="connsiteX0" fmla="*/ 0 w 2622228"/>
                <a:gd name="connsiteY0" fmla="*/ 409167 h 871704"/>
                <a:gd name="connsiteX1" fmla="*/ 623237 w 2622228"/>
                <a:gd name="connsiteY1" fmla="*/ 0 h 871704"/>
                <a:gd name="connsiteX2" fmla="*/ 2188155 w 2622228"/>
                <a:gd name="connsiteY2" fmla="*/ 120379 h 871704"/>
                <a:gd name="connsiteX3" fmla="*/ 2622228 w 2622228"/>
                <a:gd name="connsiteY3" fmla="*/ 864588 h 871704"/>
                <a:gd name="connsiteX4" fmla="*/ 2287778 w 2622228"/>
                <a:gd name="connsiteY4" fmla="*/ 853914 h 871704"/>
                <a:gd name="connsiteX5" fmla="*/ 13640 w 2622228"/>
                <a:gd name="connsiteY5" fmla="*/ 871704 h 871704"/>
                <a:gd name="connsiteX6" fmla="*/ 227710 w 2622228"/>
                <a:gd name="connsiteY6" fmla="*/ 669491 h 871704"/>
                <a:gd name="connsiteX7" fmla="*/ 0 w 2622228"/>
                <a:gd name="connsiteY7" fmla="*/ 409167 h 871704"/>
                <a:gd name="connsiteX0" fmla="*/ 0 w 2622228"/>
                <a:gd name="connsiteY0" fmla="*/ 409167 h 871704"/>
                <a:gd name="connsiteX1" fmla="*/ 623237 w 2622228"/>
                <a:gd name="connsiteY1" fmla="*/ 0 h 871704"/>
                <a:gd name="connsiteX2" fmla="*/ 2188155 w 2622228"/>
                <a:gd name="connsiteY2" fmla="*/ 120379 h 871704"/>
                <a:gd name="connsiteX3" fmla="*/ 2622228 w 2622228"/>
                <a:gd name="connsiteY3" fmla="*/ 864588 h 871704"/>
                <a:gd name="connsiteX4" fmla="*/ 2287778 w 2622228"/>
                <a:gd name="connsiteY4" fmla="*/ 853914 h 871704"/>
                <a:gd name="connsiteX5" fmla="*/ 13640 w 2622228"/>
                <a:gd name="connsiteY5" fmla="*/ 871704 h 871704"/>
                <a:gd name="connsiteX6" fmla="*/ 17790 w 2622228"/>
                <a:gd name="connsiteY6" fmla="*/ 701513 h 871704"/>
                <a:gd name="connsiteX7" fmla="*/ 0 w 2622228"/>
                <a:gd name="connsiteY7" fmla="*/ 409167 h 871704"/>
                <a:gd name="connsiteX0" fmla="*/ 11266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4150 w 2608588"/>
                <a:gd name="connsiteY6" fmla="*/ 701513 h 871704"/>
                <a:gd name="connsiteX7" fmla="*/ 11266 w 2608588"/>
                <a:gd name="connsiteY7" fmla="*/ 409167 h 871704"/>
                <a:gd name="connsiteX0" fmla="*/ 11266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11266 w 2608588"/>
                <a:gd name="connsiteY6" fmla="*/ 409167 h 871704"/>
                <a:gd name="connsiteX0" fmla="*/ 228302 w 2608588"/>
                <a:gd name="connsiteY0" fmla="*/ 483885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228302 w 2608588"/>
                <a:gd name="connsiteY6" fmla="*/ 483885 h 871704"/>
                <a:gd name="connsiteX0" fmla="*/ 4150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4150 w 2608588"/>
                <a:gd name="connsiteY6" fmla="*/ 409167 h 871704"/>
                <a:gd name="connsiteX0" fmla="*/ 4150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0 w 2608588"/>
                <a:gd name="connsiteY4" fmla="*/ 871704 h 871704"/>
                <a:gd name="connsiteX5" fmla="*/ 4150 w 2608588"/>
                <a:gd name="connsiteY5" fmla="*/ 409167 h 87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8588" h="871704">
                  <a:moveTo>
                    <a:pt x="4150" y="409167"/>
                  </a:moveTo>
                  <a:lnTo>
                    <a:pt x="609597" y="0"/>
                  </a:lnTo>
                  <a:lnTo>
                    <a:pt x="2174515" y="120379"/>
                  </a:lnTo>
                  <a:lnTo>
                    <a:pt x="2608588" y="864588"/>
                  </a:lnTo>
                  <a:lnTo>
                    <a:pt x="0" y="871704"/>
                  </a:lnTo>
                  <a:cubicBezTo>
                    <a:pt x="1383" y="717525"/>
                    <a:pt x="2767" y="563346"/>
                    <a:pt x="4150" y="409167"/>
                  </a:cubicBezTo>
                  <a:close/>
                </a:path>
              </a:pathLst>
            </a:custGeom>
            <a:blipFill dpi="0"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82550" ty="222250" sx="98000" sy="82000" flip="none" algn="ctr"/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6" name="Image 25" descr="Une image contenant texte, Emblème, logo, symbole">
              <a:extLst>
                <a:ext uri="{FF2B5EF4-FFF2-40B4-BE49-F238E27FC236}">
                  <a16:creationId xmlns:a16="http://schemas.microsoft.com/office/drawing/2014/main" id="{79B542C7-4986-CCD1-70E7-88C915C3E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27" y="6065261"/>
              <a:ext cx="1660121" cy="754601"/>
            </a:xfrm>
            <a:prstGeom prst="rect">
              <a:avLst/>
            </a:prstGeom>
          </p:spPr>
        </p:pic>
      </p:grpSp>
      <p:pic>
        <p:nvPicPr>
          <p:cNvPr id="9" name="Image 8" descr="Une image contenant conception&#10;&#10;Description générée automatiquement">
            <a:extLst>
              <a:ext uri="{FF2B5EF4-FFF2-40B4-BE49-F238E27FC236}">
                <a16:creationId xmlns:a16="http://schemas.microsoft.com/office/drawing/2014/main" id="{396E61FF-3DFC-3C40-03A2-7CE3E6B581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444">
            <a:off x="9680937" y="1507027"/>
            <a:ext cx="684479" cy="79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26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81EF90DE-6562-A31E-5E02-00B056ABCC46}"/>
              </a:ext>
            </a:extLst>
          </p:cNvPr>
          <p:cNvGrpSpPr/>
          <p:nvPr/>
        </p:nvGrpSpPr>
        <p:grpSpPr>
          <a:xfrm>
            <a:off x="0" y="4956972"/>
            <a:ext cx="4133097" cy="1901029"/>
            <a:chOff x="0" y="4956972"/>
            <a:chExt cx="4133097" cy="1901029"/>
          </a:xfrm>
        </p:grpSpPr>
        <p:pic>
          <p:nvPicPr>
            <p:cNvPr id="13" name="Picture 6" descr="Programma Erasmus+ - Consilium">
              <a:extLst>
                <a:ext uri="{FF2B5EF4-FFF2-40B4-BE49-F238E27FC236}">
                  <a16:creationId xmlns:a16="http://schemas.microsoft.com/office/drawing/2014/main" id="{5CB5EB49-DB31-BC1E-BB52-44F9E26A2F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alphaModFix amt="12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09" b="96440" l="3942" r="97080">
                          <a14:foregroundMark x1="5547" y1="50162" x2="4818" y2="68285"/>
                          <a14:foregroundMark x1="6569" y1="92880" x2="25547" y2="94822"/>
                          <a14:foregroundMark x1="87299" y1="93204" x2="88830" y2="92970"/>
                          <a14:foregroundMark x1="85401" y1="58576" x2="85443" y2="58013"/>
                          <a14:foregroundMark x1="88692" y1="56245" x2="88759" y2="59223"/>
                          <a14:foregroundMark x1="88655" y1="54616" x2="88683" y2="55853"/>
                          <a14:foregroundMark x1="88613" y1="52751" x2="88644" y2="54109"/>
                          <a14:foregroundMark x1="94599" y1="68285" x2="93577" y2="52751"/>
                          <a14:foregroundMark x1="4234" y1="43366" x2="3942" y2="33333"/>
                          <a14:foregroundMark x1="38832" y1="91909" x2="47153" y2="93851"/>
                          <a14:foregroundMark x1="67445" y1="81877" x2="74307" y2="84142"/>
                          <a14:foregroundMark x1="68175" y1="78964" x2="72847" y2="77346"/>
                          <a14:foregroundMark x1="96788" y1="85761" x2="96642" y2="81553"/>
                          <a14:foregroundMark x1="97226" y1="61165" x2="97226" y2="57929"/>
                          <a14:foregroundMark x1="86569" y1="95793" x2="96788" y2="96440"/>
                          <a14:foregroundMark x1="88321" y1="77023" x2="88175" y2="74110"/>
                          <a14:foregroundMark x1="85255" y1="54369" x2="85255" y2="55016"/>
                          <a14:foregroundMark x1="85255" y1="55987" x2="85255" y2="57929"/>
                          <a14:backgroundMark x1="4672" y1="25566" x2="4672" y2="27184"/>
                          <a14:backgroundMark x1="86423" y1="73786" x2="86569" y2="66019"/>
                          <a14:backgroundMark x1="88905" y1="53398" x2="88759" y2="53074"/>
                          <a14:backgroundMark x1="88905" y1="55663" x2="88613" y2="54369"/>
                          <a14:backgroundMark x1="40292" y1="67961" x2="40292" y2="66343"/>
                          <a14:backgroundMark x1="42190" y1="72168" x2="41460" y2="72168"/>
                          <a14:backgroundMark x1="41314" y1="71845" x2="40584" y2="71845"/>
                          <a14:backgroundMark x1="90219" y1="75728" x2="90219" y2="74434"/>
                          <a14:backgroundMark x1="89927" y1="77023" x2="89635" y2="75405"/>
                          <a14:backgroundMark x1="95474" y1="77023" x2="95328" y2="74110"/>
                          <a14:backgroundMark x1="83796" y1="73786" x2="83796" y2="74757"/>
                          <a14:backgroundMark x1="86423" y1="76699" x2="86569" y2="77994"/>
                          <a14:backgroundMark x1="88905" y1="54693" x2="89051" y2="54369"/>
                          <a14:backgroundMark x1="88905" y1="54369" x2="88905" y2="53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"/>
            <a:stretch/>
          </p:blipFill>
          <p:spPr bwMode="auto">
            <a:xfrm>
              <a:off x="0" y="4956972"/>
              <a:ext cx="4133097" cy="1901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 : avec coins rognés en diagonale 5">
              <a:extLst>
                <a:ext uri="{FF2B5EF4-FFF2-40B4-BE49-F238E27FC236}">
                  <a16:creationId xmlns:a16="http://schemas.microsoft.com/office/drawing/2014/main" id="{BC63F415-3F2F-B011-37A7-7B19C06EBFCF}"/>
                </a:ext>
              </a:extLst>
            </p:cNvPr>
            <p:cNvSpPr/>
            <p:nvPr/>
          </p:nvSpPr>
          <p:spPr>
            <a:xfrm>
              <a:off x="1" y="5888037"/>
              <a:ext cx="2902633" cy="969964"/>
            </a:xfrm>
            <a:custGeom>
              <a:avLst/>
              <a:gdLst>
                <a:gd name="connsiteX0" fmla="*/ 0 w 576392"/>
                <a:gd name="connsiteY0" fmla="*/ 0 h 295312"/>
                <a:gd name="connsiteX1" fmla="*/ 527172 w 576392"/>
                <a:gd name="connsiteY1" fmla="*/ 0 h 295312"/>
                <a:gd name="connsiteX2" fmla="*/ 576392 w 576392"/>
                <a:gd name="connsiteY2" fmla="*/ 49220 h 295312"/>
                <a:gd name="connsiteX3" fmla="*/ 576392 w 576392"/>
                <a:gd name="connsiteY3" fmla="*/ 295312 h 295312"/>
                <a:gd name="connsiteX4" fmla="*/ 576392 w 576392"/>
                <a:gd name="connsiteY4" fmla="*/ 295312 h 295312"/>
                <a:gd name="connsiteX5" fmla="*/ 49220 w 576392"/>
                <a:gd name="connsiteY5" fmla="*/ 295312 h 295312"/>
                <a:gd name="connsiteX6" fmla="*/ 0 w 576392"/>
                <a:gd name="connsiteY6" fmla="*/ 246092 h 295312"/>
                <a:gd name="connsiteX7" fmla="*/ 0 w 576392"/>
                <a:gd name="connsiteY7" fmla="*/ 0 h 295312"/>
                <a:gd name="connsiteX0" fmla="*/ 0 w 804102"/>
                <a:gd name="connsiteY0" fmla="*/ 0 h 309544"/>
                <a:gd name="connsiteX1" fmla="*/ 754882 w 804102"/>
                <a:gd name="connsiteY1" fmla="*/ 14232 h 309544"/>
                <a:gd name="connsiteX2" fmla="*/ 804102 w 804102"/>
                <a:gd name="connsiteY2" fmla="*/ 63452 h 309544"/>
                <a:gd name="connsiteX3" fmla="*/ 804102 w 804102"/>
                <a:gd name="connsiteY3" fmla="*/ 309544 h 309544"/>
                <a:gd name="connsiteX4" fmla="*/ 804102 w 804102"/>
                <a:gd name="connsiteY4" fmla="*/ 309544 h 309544"/>
                <a:gd name="connsiteX5" fmla="*/ 276930 w 804102"/>
                <a:gd name="connsiteY5" fmla="*/ 309544 h 309544"/>
                <a:gd name="connsiteX6" fmla="*/ 227710 w 804102"/>
                <a:gd name="connsiteY6" fmla="*/ 260324 h 309544"/>
                <a:gd name="connsiteX7" fmla="*/ 0 w 804102"/>
                <a:gd name="connsiteY7" fmla="*/ 0 h 309544"/>
                <a:gd name="connsiteX0" fmla="*/ 0 w 804102"/>
                <a:gd name="connsiteY0" fmla="*/ 409167 h 718711"/>
                <a:gd name="connsiteX1" fmla="*/ 623237 w 804102"/>
                <a:gd name="connsiteY1" fmla="*/ 0 h 718711"/>
                <a:gd name="connsiteX2" fmla="*/ 804102 w 804102"/>
                <a:gd name="connsiteY2" fmla="*/ 472619 h 718711"/>
                <a:gd name="connsiteX3" fmla="*/ 804102 w 804102"/>
                <a:gd name="connsiteY3" fmla="*/ 718711 h 718711"/>
                <a:gd name="connsiteX4" fmla="*/ 804102 w 804102"/>
                <a:gd name="connsiteY4" fmla="*/ 718711 h 718711"/>
                <a:gd name="connsiteX5" fmla="*/ 276930 w 804102"/>
                <a:gd name="connsiteY5" fmla="*/ 718711 h 718711"/>
                <a:gd name="connsiteX6" fmla="*/ 227710 w 804102"/>
                <a:gd name="connsiteY6" fmla="*/ 669491 h 718711"/>
                <a:gd name="connsiteX7" fmla="*/ 0 w 804102"/>
                <a:gd name="connsiteY7" fmla="*/ 409167 h 718711"/>
                <a:gd name="connsiteX0" fmla="*/ 0 w 2188155"/>
                <a:gd name="connsiteY0" fmla="*/ 409167 h 718711"/>
                <a:gd name="connsiteX1" fmla="*/ 623237 w 2188155"/>
                <a:gd name="connsiteY1" fmla="*/ 0 h 718711"/>
                <a:gd name="connsiteX2" fmla="*/ 2188155 w 2188155"/>
                <a:gd name="connsiteY2" fmla="*/ 120379 h 718711"/>
                <a:gd name="connsiteX3" fmla="*/ 804102 w 2188155"/>
                <a:gd name="connsiteY3" fmla="*/ 718711 h 718711"/>
                <a:gd name="connsiteX4" fmla="*/ 804102 w 2188155"/>
                <a:gd name="connsiteY4" fmla="*/ 718711 h 718711"/>
                <a:gd name="connsiteX5" fmla="*/ 276930 w 2188155"/>
                <a:gd name="connsiteY5" fmla="*/ 718711 h 718711"/>
                <a:gd name="connsiteX6" fmla="*/ 227710 w 2188155"/>
                <a:gd name="connsiteY6" fmla="*/ 669491 h 718711"/>
                <a:gd name="connsiteX7" fmla="*/ 0 w 2188155"/>
                <a:gd name="connsiteY7" fmla="*/ 409167 h 718711"/>
                <a:gd name="connsiteX0" fmla="*/ 0 w 2287778"/>
                <a:gd name="connsiteY0" fmla="*/ 409167 h 853914"/>
                <a:gd name="connsiteX1" fmla="*/ 623237 w 2287778"/>
                <a:gd name="connsiteY1" fmla="*/ 0 h 853914"/>
                <a:gd name="connsiteX2" fmla="*/ 2188155 w 2287778"/>
                <a:gd name="connsiteY2" fmla="*/ 120379 h 853914"/>
                <a:gd name="connsiteX3" fmla="*/ 804102 w 2287778"/>
                <a:gd name="connsiteY3" fmla="*/ 718711 h 853914"/>
                <a:gd name="connsiteX4" fmla="*/ 2287778 w 2287778"/>
                <a:gd name="connsiteY4" fmla="*/ 853914 h 853914"/>
                <a:gd name="connsiteX5" fmla="*/ 276930 w 2287778"/>
                <a:gd name="connsiteY5" fmla="*/ 718711 h 853914"/>
                <a:gd name="connsiteX6" fmla="*/ 227710 w 2287778"/>
                <a:gd name="connsiteY6" fmla="*/ 669491 h 853914"/>
                <a:gd name="connsiteX7" fmla="*/ 0 w 2287778"/>
                <a:gd name="connsiteY7" fmla="*/ 409167 h 853914"/>
                <a:gd name="connsiteX0" fmla="*/ 0 w 2622228"/>
                <a:gd name="connsiteY0" fmla="*/ 409167 h 864588"/>
                <a:gd name="connsiteX1" fmla="*/ 623237 w 2622228"/>
                <a:gd name="connsiteY1" fmla="*/ 0 h 864588"/>
                <a:gd name="connsiteX2" fmla="*/ 2188155 w 2622228"/>
                <a:gd name="connsiteY2" fmla="*/ 120379 h 864588"/>
                <a:gd name="connsiteX3" fmla="*/ 2622228 w 2622228"/>
                <a:gd name="connsiteY3" fmla="*/ 864588 h 864588"/>
                <a:gd name="connsiteX4" fmla="*/ 2287778 w 2622228"/>
                <a:gd name="connsiteY4" fmla="*/ 853914 h 864588"/>
                <a:gd name="connsiteX5" fmla="*/ 276930 w 2622228"/>
                <a:gd name="connsiteY5" fmla="*/ 718711 h 864588"/>
                <a:gd name="connsiteX6" fmla="*/ 227710 w 2622228"/>
                <a:gd name="connsiteY6" fmla="*/ 669491 h 864588"/>
                <a:gd name="connsiteX7" fmla="*/ 0 w 2622228"/>
                <a:gd name="connsiteY7" fmla="*/ 409167 h 864588"/>
                <a:gd name="connsiteX0" fmla="*/ 0 w 2622228"/>
                <a:gd name="connsiteY0" fmla="*/ 409167 h 871704"/>
                <a:gd name="connsiteX1" fmla="*/ 623237 w 2622228"/>
                <a:gd name="connsiteY1" fmla="*/ 0 h 871704"/>
                <a:gd name="connsiteX2" fmla="*/ 2188155 w 2622228"/>
                <a:gd name="connsiteY2" fmla="*/ 120379 h 871704"/>
                <a:gd name="connsiteX3" fmla="*/ 2622228 w 2622228"/>
                <a:gd name="connsiteY3" fmla="*/ 864588 h 871704"/>
                <a:gd name="connsiteX4" fmla="*/ 2287778 w 2622228"/>
                <a:gd name="connsiteY4" fmla="*/ 853914 h 871704"/>
                <a:gd name="connsiteX5" fmla="*/ 13640 w 2622228"/>
                <a:gd name="connsiteY5" fmla="*/ 871704 h 871704"/>
                <a:gd name="connsiteX6" fmla="*/ 227710 w 2622228"/>
                <a:gd name="connsiteY6" fmla="*/ 669491 h 871704"/>
                <a:gd name="connsiteX7" fmla="*/ 0 w 2622228"/>
                <a:gd name="connsiteY7" fmla="*/ 409167 h 871704"/>
                <a:gd name="connsiteX0" fmla="*/ 0 w 2622228"/>
                <a:gd name="connsiteY0" fmla="*/ 409167 h 871704"/>
                <a:gd name="connsiteX1" fmla="*/ 623237 w 2622228"/>
                <a:gd name="connsiteY1" fmla="*/ 0 h 871704"/>
                <a:gd name="connsiteX2" fmla="*/ 2188155 w 2622228"/>
                <a:gd name="connsiteY2" fmla="*/ 120379 h 871704"/>
                <a:gd name="connsiteX3" fmla="*/ 2622228 w 2622228"/>
                <a:gd name="connsiteY3" fmla="*/ 864588 h 871704"/>
                <a:gd name="connsiteX4" fmla="*/ 2287778 w 2622228"/>
                <a:gd name="connsiteY4" fmla="*/ 853914 h 871704"/>
                <a:gd name="connsiteX5" fmla="*/ 13640 w 2622228"/>
                <a:gd name="connsiteY5" fmla="*/ 871704 h 871704"/>
                <a:gd name="connsiteX6" fmla="*/ 17790 w 2622228"/>
                <a:gd name="connsiteY6" fmla="*/ 701513 h 871704"/>
                <a:gd name="connsiteX7" fmla="*/ 0 w 2622228"/>
                <a:gd name="connsiteY7" fmla="*/ 409167 h 871704"/>
                <a:gd name="connsiteX0" fmla="*/ 11266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4150 w 2608588"/>
                <a:gd name="connsiteY6" fmla="*/ 701513 h 871704"/>
                <a:gd name="connsiteX7" fmla="*/ 11266 w 2608588"/>
                <a:gd name="connsiteY7" fmla="*/ 409167 h 871704"/>
                <a:gd name="connsiteX0" fmla="*/ 11266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11266 w 2608588"/>
                <a:gd name="connsiteY6" fmla="*/ 409167 h 871704"/>
                <a:gd name="connsiteX0" fmla="*/ 228302 w 2608588"/>
                <a:gd name="connsiteY0" fmla="*/ 483885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228302 w 2608588"/>
                <a:gd name="connsiteY6" fmla="*/ 483885 h 871704"/>
                <a:gd name="connsiteX0" fmla="*/ 4150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4150 w 2608588"/>
                <a:gd name="connsiteY6" fmla="*/ 409167 h 871704"/>
                <a:gd name="connsiteX0" fmla="*/ 4150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0 w 2608588"/>
                <a:gd name="connsiteY4" fmla="*/ 871704 h 871704"/>
                <a:gd name="connsiteX5" fmla="*/ 4150 w 2608588"/>
                <a:gd name="connsiteY5" fmla="*/ 409167 h 87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8588" h="871704">
                  <a:moveTo>
                    <a:pt x="4150" y="409167"/>
                  </a:moveTo>
                  <a:lnTo>
                    <a:pt x="609597" y="0"/>
                  </a:lnTo>
                  <a:lnTo>
                    <a:pt x="2174515" y="120379"/>
                  </a:lnTo>
                  <a:lnTo>
                    <a:pt x="2608588" y="864588"/>
                  </a:lnTo>
                  <a:lnTo>
                    <a:pt x="0" y="871704"/>
                  </a:lnTo>
                  <a:cubicBezTo>
                    <a:pt x="1383" y="717525"/>
                    <a:pt x="2767" y="563346"/>
                    <a:pt x="4150" y="409167"/>
                  </a:cubicBezTo>
                  <a:close/>
                </a:path>
              </a:pathLst>
            </a:custGeom>
            <a:blipFill dpi="0" rotWithShape="1"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82550" ty="222250" sx="98000" sy="82000" flip="none" algn="ctr"/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3" name="Image 2" descr="Une image contenant texte, Emblème, logo, symbole">
              <a:extLst>
                <a:ext uri="{FF2B5EF4-FFF2-40B4-BE49-F238E27FC236}">
                  <a16:creationId xmlns:a16="http://schemas.microsoft.com/office/drawing/2014/main" id="{132B875F-8C9C-B4DB-9321-CAFBA84CF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27" y="6065261"/>
              <a:ext cx="1660121" cy="754601"/>
            </a:xfrm>
            <a:prstGeom prst="rect">
              <a:avLst/>
            </a:prstGeom>
          </p:spPr>
        </p:pic>
      </p:grp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5981B54-D7B2-CD76-09E3-94436900E2AC}"/>
              </a:ext>
            </a:extLst>
          </p:cNvPr>
          <p:cNvSpPr txBox="1">
            <a:spLocks/>
          </p:cNvSpPr>
          <p:nvPr/>
        </p:nvSpPr>
        <p:spPr>
          <a:xfrm>
            <a:off x="1340795" y="969964"/>
            <a:ext cx="10515600" cy="647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dirty="0"/>
              <a:t>Le séjour à l’étranger se prépare au moins 6 à 8 mois à l’avance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70239E1-C0C0-076C-309B-26D373F55B9F}"/>
              </a:ext>
            </a:extLst>
          </p:cNvPr>
          <p:cNvSpPr txBox="1"/>
          <p:nvPr/>
        </p:nvSpPr>
        <p:spPr>
          <a:xfrm>
            <a:off x="4957053" y="1708535"/>
            <a:ext cx="2277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2"/>
                </a:solidFill>
              </a:rPr>
              <a:t>POUR QUI ?</a:t>
            </a:r>
          </a:p>
        </p:txBody>
      </p:sp>
      <p:sp>
        <p:nvSpPr>
          <p:cNvPr id="20" name="Rectangle : avec coins arrondis en diagonale 19">
            <a:extLst>
              <a:ext uri="{FF2B5EF4-FFF2-40B4-BE49-F238E27FC236}">
                <a16:creationId xmlns:a16="http://schemas.microsoft.com/office/drawing/2014/main" id="{25CE0D83-F71B-DAB4-8751-84C852442053}"/>
              </a:ext>
            </a:extLst>
          </p:cNvPr>
          <p:cNvSpPr/>
          <p:nvPr/>
        </p:nvSpPr>
        <p:spPr>
          <a:xfrm>
            <a:off x="2060093" y="2438795"/>
            <a:ext cx="2004514" cy="647536"/>
          </a:xfrm>
          <a:prstGeom prst="round2DiagRect">
            <a:avLst/>
          </a:prstGeom>
          <a:solidFill>
            <a:srgbClr val="28B1E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DFASO1</a:t>
            </a:r>
          </a:p>
        </p:txBody>
      </p:sp>
      <p:sp>
        <p:nvSpPr>
          <p:cNvPr id="23" name="Rectangle : avec coins arrondis en diagonale 22">
            <a:extLst>
              <a:ext uri="{FF2B5EF4-FFF2-40B4-BE49-F238E27FC236}">
                <a16:creationId xmlns:a16="http://schemas.microsoft.com/office/drawing/2014/main" id="{3CF6D000-3C69-D165-5B68-041D5B55B5C3}"/>
              </a:ext>
            </a:extLst>
          </p:cNvPr>
          <p:cNvSpPr/>
          <p:nvPr/>
        </p:nvSpPr>
        <p:spPr>
          <a:xfrm>
            <a:off x="5093743" y="2482085"/>
            <a:ext cx="2004514" cy="647536"/>
          </a:xfrm>
          <a:prstGeom prst="round2DiagRect">
            <a:avLst/>
          </a:prstGeom>
          <a:solidFill>
            <a:srgbClr val="FFA7A7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DFASO2</a:t>
            </a:r>
          </a:p>
        </p:txBody>
      </p:sp>
      <p:sp>
        <p:nvSpPr>
          <p:cNvPr id="24" name="Rectangle : avec coins arrondis en diagonale 23">
            <a:extLst>
              <a:ext uri="{FF2B5EF4-FFF2-40B4-BE49-F238E27FC236}">
                <a16:creationId xmlns:a16="http://schemas.microsoft.com/office/drawing/2014/main" id="{1712CF28-D72F-CA68-AA26-236DE84A3694}"/>
              </a:ext>
            </a:extLst>
          </p:cNvPr>
          <p:cNvSpPr/>
          <p:nvPr/>
        </p:nvSpPr>
        <p:spPr>
          <a:xfrm>
            <a:off x="8126828" y="2469376"/>
            <a:ext cx="2004514" cy="647536"/>
          </a:xfrm>
          <a:prstGeom prst="round2Diag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DFTCC</a:t>
            </a:r>
          </a:p>
        </p:txBody>
      </p:sp>
      <p:cxnSp>
        <p:nvCxnSpPr>
          <p:cNvPr id="39" name="Connecteur : en arc 38">
            <a:extLst>
              <a:ext uri="{FF2B5EF4-FFF2-40B4-BE49-F238E27FC236}">
                <a16:creationId xmlns:a16="http://schemas.microsoft.com/office/drawing/2014/main" id="{DABDE527-976D-3EEB-6C6A-6AAAE270E760}"/>
              </a:ext>
            </a:extLst>
          </p:cNvPr>
          <p:cNvCxnSpPr>
            <a:cxnSpLocks/>
            <a:stCxn id="20" idx="1"/>
          </p:cNvCxnSpPr>
          <p:nvPr/>
        </p:nvCxnSpPr>
        <p:spPr>
          <a:xfrm rot="16200000" flipH="1">
            <a:off x="2635653" y="3513028"/>
            <a:ext cx="1200654" cy="347260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 : en arc 40">
            <a:extLst>
              <a:ext uri="{FF2B5EF4-FFF2-40B4-BE49-F238E27FC236}">
                <a16:creationId xmlns:a16="http://schemas.microsoft.com/office/drawing/2014/main" id="{0EB0C637-131D-AF45-96CF-45F88C645A70}"/>
              </a:ext>
            </a:extLst>
          </p:cNvPr>
          <p:cNvCxnSpPr/>
          <p:nvPr/>
        </p:nvCxnSpPr>
        <p:spPr>
          <a:xfrm rot="5400000">
            <a:off x="5461418" y="3572616"/>
            <a:ext cx="1157365" cy="271377"/>
          </a:xfrm>
          <a:prstGeom prst="curvedConnector3">
            <a:avLst>
              <a:gd name="adj1" fmla="val 50000"/>
            </a:avLst>
          </a:prstGeom>
          <a:ln w="28575">
            <a:solidFill>
              <a:srgbClr val="FFA7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 : avec coins arrondis en diagonale 42">
            <a:extLst>
              <a:ext uri="{FF2B5EF4-FFF2-40B4-BE49-F238E27FC236}">
                <a16:creationId xmlns:a16="http://schemas.microsoft.com/office/drawing/2014/main" id="{16215E61-8A16-AF90-FB6C-C4AC045F07B3}"/>
              </a:ext>
            </a:extLst>
          </p:cNvPr>
          <p:cNvSpPr/>
          <p:nvPr/>
        </p:nvSpPr>
        <p:spPr>
          <a:xfrm>
            <a:off x="1751307" y="4377606"/>
            <a:ext cx="2675276" cy="647536"/>
          </a:xfrm>
          <a:prstGeom prst="round2DiagRect">
            <a:avLst/>
          </a:prstGeom>
          <a:solidFill>
            <a:srgbClr val="FFC819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1</a:t>
            </a:r>
            <a:r>
              <a:rPr lang="fr-FR" sz="2400" baseline="30000" dirty="0"/>
              <a:t>er</a:t>
            </a:r>
            <a:r>
              <a:rPr lang="fr-FR" sz="2400" dirty="0"/>
              <a:t> et/ou 2</a:t>
            </a:r>
            <a:r>
              <a:rPr lang="fr-FR" sz="2400" baseline="30000" dirty="0"/>
              <a:t>ème</a:t>
            </a:r>
            <a:r>
              <a:rPr lang="fr-FR" sz="2400" dirty="0"/>
              <a:t> Semestre</a:t>
            </a:r>
          </a:p>
        </p:txBody>
      </p:sp>
      <p:sp>
        <p:nvSpPr>
          <p:cNvPr id="44" name="Rectangle : avec coins arrondis en diagonale 43">
            <a:extLst>
              <a:ext uri="{FF2B5EF4-FFF2-40B4-BE49-F238E27FC236}">
                <a16:creationId xmlns:a16="http://schemas.microsoft.com/office/drawing/2014/main" id="{89928AF2-F0FF-5113-EC8B-9694E93792FE}"/>
              </a:ext>
            </a:extLst>
          </p:cNvPr>
          <p:cNvSpPr/>
          <p:nvPr/>
        </p:nvSpPr>
        <p:spPr>
          <a:xfrm>
            <a:off x="8055428" y="4377606"/>
            <a:ext cx="2561495" cy="647536"/>
          </a:xfrm>
          <a:prstGeom prst="round2DiagRect">
            <a:avLst/>
          </a:prstGeom>
          <a:solidFill>
            <a:srgbClr val="FFC819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Uniquement au </a:t>
            </a:r>
          </a:p>
          <a:p>
            <a:pPr algn="ctr"/>
            <a:r>
              <a:rPr lang="fr-FR" sz="2400" dirty="0"/>
              <a:t>2</a:t>
            </a:r>
            <a:r>
              <a:rPr lang="fr-FR" sz="2400" baseline="30000" dirty="0"/>
              <a:t>ème</a:t>
            </a:r>
            <a:r>
              <a:rPr lang="fr-FR" sz="2400" dirty="0"/>
              <a:t> Semestre</a:t>
            </a:r>
          </a:p>
        </p:txBody>
      </p:sp>
      <p:cxnSp>
        <p:nvCxnSpPr>
          <p:cNvPr id="47" name="Connecteur : en arc 46">
            <a:extLst>
              <a:ext uri="{FF2B5EF4-FFF2-40B4-BE49-F238E27FC236}">
                <a16:creationId xmlns:a16="http://schemas.microsoft.com/office/drawing/2014/main" id="{66B394EF-6AE7-3C36-9AE2-995E804A980A}"/>
              </a:ext>
            </a:extLst>
          </p:cNvPr>
          <p:cNvCxnSpPr>
            <a:cxnSpLocks/>
            <a:stCxn id="24" idx="1"/>
          </p:cNvCxnSpPr>
          <p:nvPr/>
        </p:nvCxnSpPr>
        <p:spPr>
          <a:xfrm rot="16200000" flipH="1">
            <a:off x="8829633" y="3416363"/>
            <a:ext cx="1138820" cy="539917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>
            <a:extLst>
              <a:ext uri="{FF2B5EF4-FFF2-40B4-BE49-F238E27FC236}">
                <a16:creationId xmlns:a16="http://schemas.microsoft.com/office/drawing/2014/main" id="{C5480EF3-01E2-C80B-434F-FD929215C575}"/>
              </a:ext>
            </a:extLst>
          </p:cNvPr>
          <p:cNvSpPr txBox="1"/>
          <p:nvPr/>
        </p:nvSpPr>
        <p:spPr>
          <a:xfrm rot="20835486">
            <a:off x="-30839" y="3909703"/>
            <a:ext cx="2277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2"/>
                </a:solidFill>
              </a:rPr>
              <a:t>QUAND ?</a:t>
            </a:r>
          </a:p>
        </p:txBody>
      </p:sp>
      <p:sp>
        <p:nvSpPr>
          <p:cNvPr id="18" name="Rectangle : avec coins arrondis en diagonale 43">
            <a:extLst>
              <a:ext uri="{FF2B5EF4-FFF2-40B4-BE49-F238E27FC236}">
                <a16:creationId xmlns:a16="http://schemas.microsoft.com/office/drawing/2014/main" id="{89928AF2-F0FF-5113-EC8B-9694E93792FE}"/>
              </a:ext>
            </a:extLst>
          </p:cNvPr>
          <p:cNvSpPr/>
          <p:nvPr/>
        </p:nvSpPr>
        <p:spPr>
          <a:xfrm>
            <a:off x="4838915" y="4377605"/>
            <a:ext cx="2561495" cy="647536"/>
          </a:xfrm>
          <a:prstGeom prst="round2DiagRect">
            <a:avLst/>
          </a:prstGeom>
          <a:solidFill>
            <a:srgbClr val="FFC819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Uniquement au </a:t>
            </a:r>
          </a:p>
          <a:p>
            <a:pPr algn="ctr"/>
            <a:r>
              <a:rPr lang="fr-FR" sz="2400" dirty="0"/>
              <a:t>1er Semestre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722AB2-25A9-4124-7057-D19C776F64F6}"/>
              </a:ext>
            </a:extLst>
          </p:cNvPr>
          <p:cNvSpPr/>
          <p:nvPr/>
        </p:nvSpPr>
        <p:spPr>
          <a:xfrm>
            <a:off x="2613568" y="107069"/>
            <a:ext cx="69648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MOBILITES ERASMUS + 2024/2025</a:t>
            </a:r>
            <a:endParaRPr lang="fr-FR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8721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88FF331-F1E7-0FBB-DAEE-E13AEF9EA3AA}"/>
              </a:ext>
            </a:extLst>
          </p:cNvPr>
          <p:cNvSpPr/>
          <p:nvPr/>
        </p:nvSpPr>
        <p:spPr>
          <a:xfrm>
            <a:off x="68469" y="1784856"/>
            <a:ext cx="32814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DESTINATIONS</a:t>
            </a:r>
            <a:endParaRPr lang="fr-FR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C495D4CE-7364-18B5-82E5-73181E2977A1}"/>
              </a:ext>
            </a:extLst>
          </p:cNvPr>
          <p:cNvGrpSpPr/>
          <p:nvPr/>
        </p:nvGrpSpPr>
        <p:grpSpPr>
          <a:xfrm>
            <a:off x="0" y="4956972"/>
            <a:ext cx="4133097" cy="1901029"/>
            <a:chOff x="0" y="4956972"/>
            <a:chExt cx="4133097" cy="1901029"/>
          </a:xfrm>
        </p:grpSpPr>
        <p:pic>
          <p:nvPicPr>
            <p:cNvPr id="35" name="Picture 6" descr="Programma Erasmus+ - Consilium">
              <a:extLst>
                <a:ext uri="{FF2B5EF4-FFF2-40B4-BE49-F238E27FC236}">
                  <a16:creationId xmlns:a16="http://schemas.microsoft.com/office/drawing/2014/main" id="{B804A9AE-DB78-D11A-4EDC-90A146480D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alphaModFix amt="12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09" b="96440" l="3942" r="97080">
                          <a14:foregroundMark x1="5547" y1="50162" x2="4818" y2="68285"/>
                          <a14:foregroundMark x1="6569" y1="92880" x2="25547" y2="94822"/>
                          <a14:foregroundMark x1="87299" y1="93204" x2="88830" y2="92970"/>
                          <a14:foregroundMark x1="85401" y1="58576" x2="85443" y2="58013"/>
                          <a14:foregroundMark x1="88692" y1="56245" x2="88759" y2="59223"/>
                          <a14:foregroundMark x1="88655" y1="54616" x2="88683" y2="55853"/>
                          <a14:foregroundMark x1="88613" y1="52751" x2="88644" y2="54109"/>
                          <a14:foregroundMark x1="94599" y1="68285" x2="93577" y2="52751"/>
                          <a14:foregroundMark x1="4234" y1="43366" x2="3942" y2="33333"/>
                          <a14:foregroundMark x1="38832" y1="91909" x2="47153" y2="93851"/>
                          <a14:foregroundMark x1="67445" y1="81877" x2="74307" y2="84142"/>
                          <a14:foregroundMark x1="68175" y1="78964" x2="72847" y2="77346"/>
                          <a14:foregroundMark x1="96788" y1="85761" x2="96642" y2="81553"/>
                          <a14:foregroundMark x1="97226" y1="61165" x2="97226" y2="57929"/>
                          <a14:foregroundMark x1="86569" y1="95793" x2="96788" y2="96440"/>
                          <a14:foregroundMark x1="88321" y1="77023" x2="88175" y2="74110"/>
                          <a14:foregroundMark x1="85255" y1="54369" x2="85255" y2="55016"/>
                          <a14:foregroundMark x1="85255" y1="55987" x2="85255" y2="57929"/>
                          <a14:backgroundMark x1="4672" y1="25566" x2="4672" y2="27184"/>
                          <a14:backgroundMark x1="86423" y1="73786" x2="86569" y2="66019"/>
                          <a14:backgroundMark x1="88905" y1="53398" x2="88759" y2="53074"/>
                          <a14:backgroundMark x1="88905" y1="55663" x2="88613" y2="54369"/>
                          <a14:backgroundMark x1="40292" y1="67961" x2="40292" y2="66343"/>
                          <a14:backgroundMark x1="42190" y1="72168" x2="41460" y2="72168"/>
                          <a14:backgroundMark x1="41314" y1="71845" x2="40584" y2="71845"/>
                          <a14:backgroundMark x1="90219" y1="75728" x2="90219" y2="74434"/>
                          <a14:backgroundMark x1="89927" y1="77023" x2="89635" y2="75405"/>
                          <a14:backgroundMark x1="95474" y1="77023" x2="95328" y2="74110"/>
                          <a14:backgroundMark x1="83796" y1="73786" x2="83796" y2="74757"/>
                          <a14:backgroundMark x1="86423" y1="76699" x2="86569" y2="77994"/>
                          <a14:backgroundMark x1="88905" y1="54693" x2="89051" y2="54369"/>
                          <a14:backgroundMark x1="88905" y1="54369" x2="88905" y2="53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"/>
            <a:stretch/>
          </p:blipFill>
          <p:spPr bwMode="auto">
            <a:xfrm>
              <a:off x="0" y="4956972"/>
              <a:ext cx="4133097" cy="1901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 : avec coins rognés en diagonale 5">
              <a:extLst>
                <a:ext uri="{FF2B5EF4-FFF2-40B4-BE49-F238E27FC236}">
                  <a16:creationId xmlns:a16="http://schemas.microsoft.com/office/drawing/2014/main" id="{2BFDD4F3-8F27-78FD-A350-E860E74929A6}"/>
                </a:ext>
              </a:extLst>
            </p:cNvPr>
            <p:cNvSpPr/>
            <p:nvPr/>
          </p:nvSpPr>
          <p:spPr>
            <a:xfrm>
              <a:off x="1" y="5888037"/>
              <a:ext cx="2902633" cy="969964"/>
            </a:xfrm>
            <a:custGeom>
              <a:avLst/>
              <a:gdLst>
                <a:gd name="connsiteX0" fmla="*/ 0 w 576392"/>
                <a:gd name="connsiteY0" fmla="*/ 0 h 295312"/>
                <a:gd name="connsiteX1" fmla="*/ 527172 w 576392"/>
                <a:gd name="connsiteY1" fmla="*/ 0 h 295312"/>
                <a:gd name="connsiteX2" fmla="*/ 576392 w 576392"/>
                <a:gd name="connsiteY2" fmla="*/ 49220 h 295312"/>
                <a:gd name="connsiteX3" fmla="*/ 576392 w 576392"/>
                <a:gd name="connsiteY3" fmla="*/ 295312 h 295312"/>
                <a:gd name="connsiteX4" fmla="*/ 576392 w 576392"/>
                <a:gd name="connsiteY4" fmla="*/ 295312 h 295312"/>
                <a:gd name="connsiteX5" fmla="*/ 49220 w 576392"/>
                <a:gd name="connsiteY5" fmla="*/ 295312 h 295312"/>
                <a:gd name="connsiteX6" fmla="*/ 0 w 576392"/>
                <a:gd name="connsiteY6" fmla="*/ 246092 h 295312"/>
                <a:gd name="connsiteX7" fmla="*/ 0 w 576392"/>
                <a:gd name="connsiteY7" fmla="*/ 0 h 295312"/>
                <a:gd name="connsiteX0" fmla="*/ 0 w 804102"/>
                <a:gd name="connsiteY0" fmla="*/ 0 h 309544"/>
                <a:gd name="connsiteX1" fmla="*/ 754882 w 804102"/>
                <a:gd name="connsiteY1" fmla="*/ 14232 h 309544"/>
                <a:gd name="connsiteX2" fmla="*/ 804102 w 804102"/>
                <a:gd name="connsiteY2" fmla="*/ 63452 h 309544"/>
                <a:gd name="connsiteX3" fmla="*/ 804102 w 804102"/>
                <a:gd name="connsiteY3" fmla="*/ 309544 h 309544"/>
                <a:gd name="connsiteX4" fmla="*/ 804102 w 804102"/>
                <a:gd name="connsiteY4" fmla="*/ 309544 h 309544"/>
                <a:gd name="connsiteX5" fmla="*/ 276930 w 804102"/>
                <a:gd name="connsiteY5" fmla="*/ 309544 h 309544"/>
                <a:gd name="connsiteX6" fmla="*/ 227710 w 804102"/>
                <a:gd name="connsiteY6" fmla="*/ 260324 h 309544"/>
                <a:gd name="connsiteX7" fmla="*/ 0 w 804102"/>
                <a:gd name="connsiteY7" fmla="*/ 0 h 309544"/>
                <a:gd name="connsiteX0" fmla="*/ 0 w 804102"/>
                <a:gd name="connsiteY0" fmla="*/ 409167 h 718711"/>
                <a:gd name="connsiteX1" fmla="*/ 623237 w 804102"/>
                <a:gd name="connsiteY1" fmla="*/ 0 h 718711"/>
                <a:gd name="connsiteX2" fmla="*/ 804102 w 804102"/>
                <a:gd name="connsiteY2" fmla="*/ 472619 h 718711"/>
                <a:gd name="connsiteX3" fmla="*/ 804102 w 804102"/>
                <a:gd name="connsiteY3" fmla="*/ 718711 h 718711"/>
                <a:gd name="connsiteX4" fmla="*/ 804102 w 804102"/>
                <a:gd name="connsiteY4" fmla="*/ 718711 h 718711"/>
                <a:gd name="connsiteX5" fmla="*/ 276930 w 804102"/>
                <a:gd name="connsiteY5" fmla="*/ 718711 h 718711"/>
                <a:gd name="connsiteX6" fmla="*/ 227710 w 804102"/>
                <a:gd name="connsiteY6" fmla="*/ 669491 h 718711"/>
                <a:gd name="connsiteX7" fmla="*/ 0 w 804102"/>
                <a:gd name="connsiteY7" fmla="*/ 409167 h 718711"/>
                <a:gd name="connsiteX0" fmla="*/ 0 w 2188155"/>
                <a:gd name="connsiteY0" fmla="*/ 409167 h 718711"/>
                <a:gd name="connsiteX1" fmla="*/ 623237 w 2188155"/>
                <a:gd name="connsiteY1" fmla="*/ 0 h 718711"/>
                <a:gd name="connsiteX2" fmla="*/ 2188155 w 2188155"/>
                <a:gd name="connsiteY2" fmla="*/ 120379 h 718711"/>
                <a:gd name="connsiteX3" fmla="*/ 804102 w 2188155"/>
                <a:gd name="connsiteY3" fmla="*/ 718711 h 718711"/>
                <a:gd name="connsiteX4" fmla="*/ 804102 w 2188155"/>
                <a:gd name="connsiteY4" fmla="*/ 718711 h 718711"/>
                <a:gd name="connsiteX5" fmla="*/ 276930 w 2188155"/>
                <a:gd name="connsiteY5" fmla="*/ 718711 h 718711"/>
                <a:gd name="connsiteX6" fmla="*/ 227710 w 2188155"/>
                <a:gd name="connsiteY6" fmla="*/ 669491 h 718711"/>
                <a:gd name="connsiteX7" fmla="*/ 0 w 2188155"/>
                <a:gd name="connsiteY7" fmla="*/ 409167 h 718711"/>
                <a:gd name="connsiteX0" fmla="*/ 0 w 2287778"/>
                <a:gd name="connsiteY0" fmla="*/ 409167 h 853914"/>
                <a:gd name="connsiteX1" fmla="*/ 623237 w 2287778"/>
                <a:gd name="connsiteY1" fmla="*/ 0 h 853914"/>
                <a:gd name="connsiteX2" fmla="*/ 2188155 w 2287778"/>
                <a:gd name="connsiteY2" fmla="*/ 120379 h 853914"/>
                <a:gd name="connsiteX3" fmla="*/ 804102 w 2287778"/>
                <a:gd name="connsiteY3" fmla="*/ 718711 h 853914"/>
                <a:gd name="connsiteX4" fmla="*/ 2287778 w 2287778"/>
                <a:gd name="connsiteY4" fmla="*/ 853914 h 853914"/>
                <a:gd name="connsiteX5" fmla="*/ 276930 w 2287778"/>
                <a:gd name="connsiteY5" fmla="*/ 718711 h 853914"/>
                <a:gd name="connsiteX6" fmla="*/ 227710 w 2287778"/>
                <a:gd name="connsiteY6" fmla="*/ 669491 h 853914"/>
                <a:gd name="connsiteX7" fmla="*/ 0 w 2287778"/>
                <a:gd name="connsiteY7" fmla="*/ 409167 h 853914"/>
                <a:gd name="connsiteX0" fmla="*/ 0 w 2622228"/>
                <a:gd name="connsiteY0" fmla="*/ 409167 h 864588"/>
                <a:gd name="connsiteX1" fmla="*/ 623237 w 2622228"/>
                <a:gd name="connsiteY1" fmla="*/ 0 h 864588"/>
                <a:gd name="connsiteX2" fmla="*/ 2188155 w 2622228"/>
                <a:gd name="connsiteY2" fmla="*/ 120379 h 864588"/>
                <a:gd name="connsiteX3" fmla="*/ 2622228 w 2622228"/>
                <a:gd name="connsiteY3" fmla="*/ 864588 h 864588"/>
                <a:gd name="connsiteX4" fmla="*/ 2287778 w 2622228"/>
                <a:gd name="connsiteY4" fmla="*/ 853914 h 864588"/>
                <a:gd name="connsiteX5" fmla="*/ 276930 w 2622228"/>
                <a:gd name="connsiteY5" fmla="*/ 718711 h 864588"/>
                <a:gd name="connsiteX6" fmla="*/ 227710 w 2622228"/>
                <a:gd name="connsiteY6" fmla="*/ 669491 h 864588"/>
                <a:gd name="connsiteX7" fmla="*/ 0 w 2622228"/>
                <a:gd name="connsiteY7" fmla="*/ 409167 h 864588"/>
                <a:gd name="connsiteX0" fmla="*/ 0 w 2622228"/>
                <a:gd name="connsiteY0" fmla="*/ 409167 h 871704"/>
                <a:gd name="connsiteX1" fmla="*/ 623237 w 2622228"/>
                <a:gd name="connsiteY1" fmla="*/ 0 h 871704"/>
                <a:gd name="connsiteX2" fmla="*/ 2188155 w 2622228"/>
                <a:gd name="connsiteY2" fmla="*/ 120379 h 871704"/>
                <a:gd name="connsiteX3" fmla="*/ 2622228 w 2622228"/>
                <a:gd name="connsiteY3" fmla="*/ 864588 h 871704"/>
                <a:gd name="connsiteX4" fmla="*/ 2287778 w 2622228"/>
                <a:gd name="connsiteY4" fmla="*/ 853914 h 871704"/>
                <a:gd name="connsiteX5" fmla="*/ 13640 w 2622228"/>
                <a:gd name="connsiteY5" fmla="*/ 871704 h 871704"/>
                <a:gd name="connsiteX6" fmla="*/ 227710 w 2622228"/>
                <a:gd name="connsiteY6" fmla="*/ 669491 h 871704"/>
                <a:gd name="connsiteX7" fmla="*/ 0 w 2622228"/>
                <a:gd name="connsiteY7" fmla="*/ 409167 h 871704"/>
                <a:gd name="connsiteX0" fmla="*/ 0 w 2622228"/>
                <a:gd name="connsiteY0" fmla="*/ 409167 h 871704"/>
                <a:gd name="connsiteX1" fmla="*/ 623237 w 2622228"/>
                <a:gd name="connsiteY1" fmla="*/ 0 h 871704"/>
                <a:gd name="connsiteX2" fmla="*/ 2188155 w 2622228"/>
                <a:gd name="connsiteY2" fmla="*/ 120379 h 871704"/>
                <a:gd name="connsiteX3" fmla="*/ 2622228 w 2622228"/>
                <a:gd name="connsiteY3" fmla="*/ 864588 h 871704"/>
                <a:gd name="connsiteX4" fmla="*/ 2287778 w 2622228"/>
                <a:gd name="connsiteY4" fmla="*/ 853914 h 871704"/>
                <a:gd name="connsiteX5" fmla="*/ 13640 w 2622228"/>
                <a:gd name="connsiteY5" fmla="*/ 871704 h 871704"/>
                <a:gd name="connsiteX6" fmla="*/ 17790 w 2622228"/>
                <a:gd name="connsiteY6" fmla="*/ 701513 h 871704"/>
                <a:gd name="connsiteX7" fmla="*/ 0 w 2622228"/>
                <a:gd name="connsiteY7" fmla="*/ 409167 h 871704"/>
                <a:gd name="connsiteX0" fmla="*/ 11266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4150 w 2608588"/>
                <a:gd name="connsiteY6" fmla="*/ 701513 h 871704"/>
                <a:gd name="connsiteX7" fmla="*/ 11266 w 2608588"/>
                <a:gd name="connsiteY7" fmla="*/ 409167 h 871704"/>
                <a:gd name="connsiteX0" fmla="*/ 11266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11266 w 2608588"/>
                <a:gd name="connsiteY6" fmla="*/ 409167 h 871704"/>
                <a:gd name="connsiteX0" fmla="*/ 228302 w 2608588"/>
                <a:gd name="connsiteY0" fmla="*/ 483885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228302 w 2608588"/>
                <a:gd name="connsiteY6" fmla="*/ 483885 h 871704"/>
                <a:gd name="connsiteX0" fmla="*/ 4150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4150 w 2608588"/>
                <a:gd name="connsiteY6" fmla="*/ 409167 h 871704"/>
                <a:gd name="connsiteX0" fmla="*/ 4150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0 w 2608588"/>
                <a:gd name="connsiteY4" fmla="*/ 871704 h 871704"/>
                <a:gd name="connsiteX5" fmla="*/ 4150 w 2608588"/>
                <a:gd name="connsiteY5" fmla="*/ 409167 h 87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8588" h="871704">
                  <a:moveTo>
                    <a:pt x="4150" y="409167"/>
                  </a:moveTo>
                  <a:lnTo>
                    <a:pt x="609597" y="0"/>
                  </a:lnTo>
                  <a:lnTo>
                    <a:pt x="2174515" y="120379"/>
                  </a:lnTo>
                  <a:lnTo>
                    <a:pt x="2608588" y="864588"/>
                  </a:lnTo>
                  <a:lnTo>
                    <a:pt x="0" y="871704"/>
                  </a:lnTo>
                  <a:cubicBezTo>
                    <a:pt x="1383" y="717525"/>
                    <a:pt x="2767" y="563346"/>
                    <a:pt x="4150" y="409167"/>
                  </a:cubicBezTo>
                  <a:close/>
                </a:path>
              </a:pathLst>
            </a:custGeom>
            <a:blipFill dpi="0"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82550" ty="222250" sx="98000" sy="82000" flip="none" algn="ctr"/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47" name="Image 46" descr="Une image contenant texte, Emblème, logo, symbole">
              <a:extLst>
                <a:ext uri="{FF2B5EF4-FFF2-40B4-BE49-F238E27FC236}">
                  <a16:creationId xmlns:a16="http://schemas.microsoft.com/office/drawing/2014/main" id="{2F2466CE-3CE9-A5F8-E051-3B0EE918F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27" y="6065261"/>
              <a:ext cx="1660121" cy="754601"/>
            </a:xfrm>
            <a:prstGeom prst="rect">
              <a:avLst/>
            </a:prstGeom>
          </p:spPr>
        </p:pic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9AC15F45-0B0D-BE47-B30A-9A6C454D5530}"/>
              </a:ext>
            </a:extLst>
          </p:cNvPr>
          <p:cNvGrpSpPr/>
          <p:nvPr/>
        </p:nvGrpSpPr>
        <p:grpSpPr>
          <a:xfrm>
            <a:off x="3541986" y="-3613"/>
            <a:ext cx="8650014" cy="6861613"/>
            <a:chOff x="3541986" y="-3613"/>
            <a:chExt cx="8650014" cy="6861613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D964FC05-29B1-864C-9352-69D0CD27BA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5234" t="7050" r="16482" b="6514"/>
            <a:stretch/>
          </p:blipFill>
          <p:spPr>
            <a:xfrm>
              <a:off x="3541986" y="-3613"/>
              <a:ext cx="8650014" cy="68616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D09D3FB-7165-D34A-B559-9A348E12A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36223" y="6662739"/>
              <a:ext cx="914400" cy="163731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Soleil 7">
              <a:extLst>
                <a:ext uri="{FF2B5EF4-FFF2-40B4-BE49-F238E27FC236}">
                  <a16:creationId xmlns:a16="http://schemas.microsoft.com/office/drawing/2014/main" id="{06335E95-694E-C146-A656-9A2F419811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27791" y="4652503"/>
              <a:ext cx="144000" cy="144000"/>
            </a:xfrm>
            <a:prstGeom prst="sun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6FA02257-87B5-5445-9C98-86EE4E1562AA}"/>
                </a:ext>
              </a:extLst>
            </p:cNvPr>
            <p:cNvSpPr txBox="1"/>
            <p:nvPr/>
          </p:nvSpPr>
          <p:spPr>
            <a:xfrm>
              <a:off x="8017298" y="4702681"/>
              <a:ext cx="80663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latin typeface="Corbel" panose="020B0503020204020204" pitchFamily="34" charset="0"/>
                </a:rPr>
                <a:t>Vienne</a:t>
              </a:r>
            </a:p>
          </p:txBody>
        </p:sp>
        <p:sp>
          <p:nvSpPr>
            <p:cNvPr id="10" name="Soleil 9">
              <a:extLst>
                <a:ext uri="{FF2B5EF4-FFF2-40B4-BE49-F238E27FC236}">
                  <a16:creationId xmlns:a16="http://schemas.microsoft.com/office/drawing/2014/main" id="{0C38AF94-842B-B74F-AC24-659E6524F5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70026" y="4291998"/>
              <a:ext cx="144000" cy="144000"/>
            </a:xfrm>
            <a:prstGeom prst="sun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F1FA9B5A-DE1C-C546-B81F-CBA12B44CA0E}"/>
                </a:ext>
              </a:extLst>
            </p:cNvPr>
            <p:cNvSpPr txBox="1"/>
            <p:nvPr/>
          </p:nvSpPr>
          <p:spPr>
            <a:xfrm>
              <a:off x="6868514" y="4300938"/>
              <a:ext cx="1159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latin typeface="Corbel" panose="020B0503020204020204" pitchFamily="34" charset="0"/>
                </a:rPr>
                <a:t>Heidelberg</a:t>
              </a:r>
            </a:p>
          </p:txBody>
        </p:sp>
        <p:sp>
          <p:nvSpPr>
            <p:cNvPr id="12" name="Soleil 11">
              <a:extLst>
                <a:ext uri="{FF2B5EF4-FFF2-40B4-BE49-F238E27FC236}">
                  <a16:creationId xmlns:a16="http://schemas.microsoft.com/office/drawing/2014/main" id="{D43E0606-BF87-FC4C-9AC4-F63A1D5509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16339" y="4095662"/>
              <a:ext cx="144000" cy="144000"/>
            </a:xfrm>
            <a:prstGeom prst="sun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B7E40194-D8B6-C74A-BA76-479B04FB12D0}"/>
                </a:ext>
              </a:extLst>
            </p:cNvPr>
            <p:cNvSpPr txBox="1"/>
            <p:nvPr/>
          </p:nvSpPr>
          <p:spPr>
            <a:xfrm>
              <a:off x="5676950" y="3829108"/>
              <a:ext cx="100239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latin typeface="Corbel" panose="020B0503020204020204" pitchFamily="34" charset="0"/>
                </a:rPr>
                <a:t>Bruxelles</a:t>
              </a:r>
            </a:p>
          </p:txBody>
        </p:sp>
        <p:sp>
          <p:nvSpPr>
            <p:cNvPr id="14" name="Soleil 13">
              <a:extLst>
                <a:ext uri="{FF2B5EF4-FFF2-40B4-BE49-F238E27FC236}">
                  <a16:creationId xmlns:a16="http://schemas.microsoft.com/office/drawing/2014/main" id="{44B13051-D39A-C248-AA4A-C288652BA3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9945" y="4122721"/>
              <a:ext cx="144000" cy="144000"/>
            </a:xfrm>
            <a:prstGeom prst="sun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B51292AF-1F60-3548-93A9-92EACE29CB21}"/>
                </a:ext>
              </a:extLst>
            </p:cNvPr>
            <p:cNvSpPr txBox="1"/>
            <p:nvPr/>
          </p:nvSpPr>
          <p:spPr>
            <a:xfrm>
              <a:off x="6290170" y="4110064"/>
              <a:ext cx="8338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latin typeface="Corbel" panose="020B0503020204020204" pitchFamily="34" charset="0"/>
                </a:rPr>
                <a:t>Leuven</a:t>
              </a:r>
            </a:p>
          </p:txBody>
        </p:sp>
        <p:sp>
          <p:nvSpPr>
            <p:cNvPr id="16" name="Soleil 15">
              <a:extLst>
                <a:ext uri="{FF2B5EF4-FFF2-40B4-BE49-F238E27FC236}">
                  <a16:creationId xmlns:a16="http://schemas.microsoft.com/office/drawing/2014/main" id="{C0C5944C-0A19-B343-A975-22C35D0269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20812" y="6061301"/>
              <a:ext cx="144000" cy="144000"/>
            </a:xfrm>
            <a:prstGeom prst="sun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C2EE6B73-B903-C54D-8F91-ECCADD7CCE7C}"/>
                </a:ext>
              </a:extLst>
            </p:cNvPr>
            <p:cNvSpPr txBox="1"/>
            <p:nvPr/>
          </p:nvSpPr>
          <p:spPr>
            <a:xfrm>
              <a:off x="4559091" y="5805257"/>
              <a:ext cx="81144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latin typeface="Corbel" panose="020B0503020204020204" pitchFamily="34" charset="0"/>
                </a:rPr>
                <a:t>Madrid</a:t>
              </a:r>
            </a:p>
          </p:txBody>
        </p:sp>
        <p:sp>
          <p:nvSpPr>
            <p:cNvPr id="18" name="Soleil 17">
              <a:extLst>
                <a:ext uri="{FF2B5EF4-FFF2-40B4-BE49-F238E27FC236}">
                  <a16:creationId xmlns:a16="http://schemas.microsoft.com/office/drawing/2014/main" id="{0CE81092-759D-D344-918A-47E9A00704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16642" y="6045467"/>
              <a:ext cx="144000" cy="144000"/>
            </a:xfrm>
            <a:prstGeom prst="sun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5CCFA98A-75A0-674B-A652-82386D294930}"/>
                </a:ext>
              </a:extLst>
            </p:cNvPr>
            <p:cNvSpPr txBox="1"/>
            <p:nvPr/>
          </p:nvSpPr>
          <p:spPr>
            <a:xfrm>
              <a:off x="5554921" y="5789423"/>
              <a:ext cx="107112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latin typeface="Corbel" panose="020B0503020204020204" pitchFamily="34" charset="0"/>
                </a:rPr>
                <a:t>Barcelone</a:t>
              </a:r>
            </a:p>
          </p:txBody>
        </p:sp>
        <p:sp>
          <p:nvSpPr>
            <p:cNvPr id="20" name="Soleil 19">
              <a:extLst>
                <a:ext uri="{FF2B5EF4-FFF2-40B4-BE49-F238E27FC236}">
                  <a16:creationId xmlns:a16="http://schemas.microsoft.com/office/drawing/2014/main" id="{169E4953-E08B-904A-B82A-90E8198C5C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89920" y="3685044"/>
              <a:ext cx="144000" cy="144000"/>
            </a:xfrm>
            <a:prstGeom prst="sun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73271362-DAA6-1347-ABE0-2752300A449A}"/>
                </a:ext>
              </a:extLst>
            </p:cNvPr>
            <p:cNvSpPr txBox="1"/>
            <p:nvPr/>
          </p:nvSpPr>
          <p:spPr>
            <a:xfrm>
              <a:off x="8338709" y="3723288"/>
              <a:ext cx="61908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latin typeface="Corbel" panose="020B0503020204020204" pitchFamily="34" charset="0"/>
                </a:rPr>
                <a:t>Lodz</a:t>
              </a:r>
            </a:p>
          </p:txBody>
        </p:sp>
        <p:sp>
          <p:nvSpPr>
            <p:cNvPr id="22" name="Soleil 21">
              <a:extLst>
                <a:ext uri="{FF2B5EF4-FFF2-40B4-BE49-F238E27FC236}">
                  <a16:creationId xmlns:a16="http://schemas.microsoft.com/office/drawing/2014/main" id="{9C79A44E-60B4-BE43-ABAE-46B220909B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76439" y="5834150"/>
              <a:ext cx="144000" cy="144000"/>
            </a:xfrm>
            <a:prstGeom prst="sun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F88ED64F-E89D-BD40-9D4B-682B14D6DCC9}"/>
                </a:ext>
              </a:extLst>
            </p:cNvPr>
            <p:cNvSpPr txBox="1"/>
            <p:nvPr/>
          </p:nvSpPr>
          <p:spPr>
            <a:xfrm>
              <a:off x="9514718" y="5578106"/>
              <a:ext cx="84029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latin typeface="Corbel" panose="020B0503020204020204" pitchFamily="34" charset="0"/>
                </a:rPr>
                <a:t>Plovdiv</a:t>
              </a:r>
            </a:p>
          </p:txBody>
        </p:sp>
        <p:sp>
          <p:nvSpPr>
            <p:cNvPr id="25" name="Soleil 24">
              <a:extLst>
                <a:ext uri="{FF2B5EF4-FFF2-40B4-BE49-F238E27FC236}">
                  <a16:creationId xmlns:a16="http://schemas.microsoft.com/office/drawing/2014/main" id="{4B61B902-1788-C64C-B475-44CD7C842F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41131" y="5024813"/>
              <a:ext cx="144000" cy="144000"/>
            </a:xfrm>
            <a:prstGeom prst="sun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20E2B0FD-3351-AD42-BF22-AC9E24BCEE93}"/>
                </a:ext>
              </a:extLst>
            </p:cNvPr>
            <p:cNvSpPr txBox="1"/>
            <p:nvPr/>
          </p:nvSpPr>
          <p:spPr>
            <a:xfrm>
              <a:off x="8589920" y="5063057"/>
              <a:ext cx="83708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latin typeface="Corbel" panose="020B0503020204020204" pitchFamily="34" charset="0"/>
                </a:rPr>
                <a:t>Szeged</a:t>
              </a:r>
            </a:p>
          </p:txBody>
        </p:sp>
        <p:sp>
          <p:nvSpPr>
            <p:cNvPr id="29" name="Soleil 28">
              <a:extLst>
                <a:ext uri="{FF2B5EF4-FFF2-40B4-BE49-F238E27FC236}">
                  <a16:creationId xmlns:a16="http://schemas.microsoft.com/office/drawing/2014/main" id="{DB55F693-86C9-3843-93CB-0DFB2DE6B2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31578" y="1057701"/>
              <a:ext cx="144000" cy="144000"/>
            </a:xfrm>
            <a:prstGeom prst="sun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EC9086F4-CE35-F441-BE7E-9AE7E8DE7954}"/>
                </a:ext>
              </a:extLst>
            </p:cNvPr>
            <p:cNvSpPr txBox="1"/>
            <p:nvPr/>
          </p:nvSpPr>
          <p:spPr>
            <a:xfrm>
              <a:off x="8230066" y="1129701"/>
              <a:ext cx="71526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1600" b="1" dirty="0" err="1">
                  <a:latin typeface="Corbel" panose="020B0503020204020204" pitchFamily="34" charset="0"/>
                </a:rPr>
                <a:t>Umea</a:t>
              </a:r>
              <a:endParaRPr lang="fr-FR" sz="1600" b="1" dirty="0">
                <a:latin typeface="Corbel" panose="020B0503020204020204" pitchFamily="34" charset="0"/>
              </a:endParaRP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82E5781C-3F72-9B4B-AC33-28DE97810947}"/>
                </a:ext>
              </a:extLst>
            </p:cNvPr>
            <p:cNvSpPr txBox="1"/>
            <p:nvPr/>
          </p:nvSpPr>
          <p:spPr>
            <a:xfrm>
              <a:off x="8543613" y="945002"/>
              <a:ext cx="1847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fr-FR" b="1" i="1" dirty="0">
                <a:latin typeface="Corbel" panose="020B0503020204020204" pitchFamily="34" charset="0"/>
              </a:endParaRPr>
            </a:p>
          </p:txBody>
        </p: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E86B349E-2CAC-E84C-9DAB-0E7C86F75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5971100" y="3559190"/>
              <a:ext cx="540000" cy="360000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694E9CB1-138B-174D-80E1-A2140ED4E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7122021" y="4583655"/>
              <a:ext cx="576000" cy="345600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774D8935-87A1-9D41-BCC1-14363B058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tretch>
              <a:fillRect/>
            </a:stretch>
          </p:blipFill>
          <p:spPr>
            <a:xfrm>
              <a:off x="4537022" y="5487562"/>
              <a:ext cx="596916" cy="397322"/>
            </a:xfrm>
            <a:prstGeom prst="rect">
              <a:avLst/>
            </a:prstGeom>
          </p:spPr>
        </p:pic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92039A2C-132A-4945-89E6-5186C9547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tretch>
              <a:fillRect/>
            </a:stretch>
          </p:blipFill>
          <p:spPr>
            <a:xfrm>
              <a:off x="8109141" y="1386334"/>
              <a:ext cx="576000" cy="308104"/>
            </a:xfrm>
            <a:prstGeom prst="rect">
              <a:avLst/>
            </a:prstGeom>
          </p:spPr>
        </p:pic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E65DB28D-AF5D-9149-A90C-AD53313E7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6661370" y="3807515"/>
              <a:ext cx="540000" cy="360000"/>
            </a:xfrm>
            <a:prstGeom prst="rect">
              <a:avLst/>
            </a:prstGeom>
          </p:spPr>
        </p:pic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78809A1B-1927-E044-9F1F-1B4FC0FF6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tretch>
              <a:fillRect/>
            </a:stretch>
          </p:blipFill>
          <p:spPr>
            <a:xfrm>
              <a:off x="8386042" y="3964706"/>
              <a:ext cx="576000" cy="308104"/>
            </a:xfrm>
            <a:prstGeom prst="rect">
              <a:avLst/>
            </a:prstGeom>
          </p:spPr>
        </p:pic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6C06F4CC-1BCD-DA49-86F8-592A90B7E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tretch>
              <a:fillRect/>
            </a:stretch>
          </p:blipFill>
          <p:spPr>
            <a:xfrm>
              <a:off x="8649955" y="5342800"/>
              <a:ext cx="576000" cy="308104"/>
            </a:xfrm>
            <a:prstGeom prst="rect">
              <a:avLst/>
            </a:prstGeom>
          </p:spPr>
        </p:pic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E99B4E17-B059-734E-9083-509D1569F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tretch>
              <a:fillRect/>
            </a:stretch>
          </p:blipFill>
          <p:spPr>
            <a:xfrm>
              <a:off x="9665326" y="6048532"/>
              <a:ext cx="576000" cy="308104"/>
            </a:xfrm>
            <a:prstGeom prst="rect">
              <a:avLst/>
            </a:prstGeom>
          </p:spPr>
        </p:pic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DEFC9937-6DED-9C4C-B82D-6D7D50FFF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tretch>
              <a:fillRect/>
            </a:stretch>
          </p:blipFill>
          <p:spPr>
            <a:xfrm>
              <a:off x="6029132" y="6095666"/>
              <a:ext cx="596916" cy="397322"/>
            </a:xfrm>
            <a:prstGeom prst="rect">
              <a:avLst/>
            </a:prstGeom>
          </p:spPr>
        </p:pic>
        <p:sp>
          <p:nvSpPr>
            <p:cNvPr id="46" name="Soleil 45">
              <a:extLst>
                <a:ext uri="{FF2B5EF4-FFF2-40B4-BE49-F238E27FC236}">
                  <a16:creationId xmlns:a16="http://schemas.microsoft.com/office/drawing/2014/main" id="{BD76B9B8-CD8A-4447-B9A2-4299B01580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06283" y="6040212"/>
              <a:ext cx="144000" cy="144000"/>
            </a:xfrm>
            <a:prstGeom prst="sun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370BA643-5D0F-4545-B13E-A7EF1040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8397141" y="4440871"/>
              <a:ext cx="576000" cy="345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8703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13A32DE4-EE0E-BA44-B479-609CC9CB89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257930"/>
              </p:ext>
            </p:extLst>
          </p:nvPr>
        </p:nvGraphicFramePr>
        <p:xfrm>
          <a:off x="534320" y="628522"/>
          <a:ext cx="11123359" cy="60933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6751">
                  <a:extLst>
                    <a:ext uri="{9D8B030D-6E8A-4147-A177-3AD203B41FA5}">
                      <a16:colId xmlns:a16="http://schemas.microsoft.com/office/drawing/2014/main" val="238722566"/>
                    </a:ext>
                  </a:extLst>
                </a:gridCol>
                <a:gridCol w="1884285">
                  <a:extLst>
                    <a:ext uri="{9D8B030D-6E8A-4147-A177-3AD203B41FA5}">
                      <a16:colId xmlns:a16="http://schemas.microsoft.com/office/drawing/2014/main" val="1476922353"/>
                    </a:ext>
                  </a:extLst>
                </a:gridCol>
                <a:gridCol w="1657580">
                  <a:extLst>
                    <a:ext uri="{9D8B030D-6E8A-4147-A177-3AD203B41FA5}">
                      <a16:colId xmlns:a16="http://schemas.microsoft.com/office/drawing/2014/main" val="295832081"/>
                    </a:ext>
                  </a:extLst>
                </a:gridCol>
                <a:gridCol w="2738538">
                  <a:extLst>
                    <a:ext uri="{9D8B030D-6E8A-4147-A177-3AD203B41FA5}">
                      <a16:colId xmlns:a16="http://schemas.microsoft.com/office/drawing/2014/main" val="3217796258"/>
                    </a:ext>
                  </a:extLst>
                </a:gridCol>
                <a:gridCol w="2096205">
                  <a:extLst>
                    <a:ext uri="{9D8B030D-6E8A-4147-A177-3AD203B41FA5}">
                      <a16:colId xmlns:a16="http://schemas.microsoft.com/office/drawing/2014/main" val="959639476"/>
                    </a:ext>
                  </a:extLst>
                </a:gridCol>
              </a:tblGrid>
              <a:tr h="5439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Destination </a:t>
                      </a:r>
                      <a:endParaRPr lang="fr-FR" sz="1300" b="1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Année d’études</a:t>
                      </a: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 b="1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Nombre de places au total</a:t>
                      </a:r>
                      <a:endParaRPr lang="fr-FR" sz="1300" b="1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Durée du Séjour</a:t>
                      </a:r>
                      <a:endParaRPr lang="fr-FR" sz="1300" b="1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Langue utilisée</a:t>
                      </a:r>
                      <a:endParaRPr lang="fr-FR" sz="1300" b="1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extLst>
                  <a:ext uri="{0D108BD9-81ED-4DB2-BD59-A6C34878D82A}">
                    <a16:rowId xmlns:a16="http://schemas.microsoft.com/office/drawing/2014/main" val="4191577653"/>
                  </a:ext>
                </a:extLst>
              </a:tr>
              <a:tr h="500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Allemagne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 : Université de </a:t>
                      </a:r>
                      <a:r>
                        <a:rPr lang="fr-FR" sz="1200" u="sng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Heidelberg</a:t>
                      </a:r>
                      <a:endParaRPr lang="fr-FR" sz="1200" u="sng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4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2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Année universitaire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Allemand</a:t>
                      </a:r>
                    </a:p>
                  </a:txBody>
                  <a:tcPr marL="40727" marR="40727" marT="0" marB="0" anchor="ctr"/>
                </a:tc>
                <a:extLst>
                  <a:ext uri="{0D108BD9-81ED-4DB2-BD59-A6C34878D82A}">
                    <a16:rowId xmlns:a16="http://schemas.microsoft.com/office/drawing/2014/main" val="638808322"/>
                  </a:ext>
                </a:extLst>
              </a:tr>
              <a:tr h="500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Belgique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 : Université Libre de </a:t>
                      </a:r>
                      <a:r>
                        <a:rPr lang="fr-FR" sz="1200" u="sng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Bruxelles</a:t>
                      </a:r>
                      <a:endParaRPr lang="fr-FR" sz="1200" u="sng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4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 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2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Année universitaire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Français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extLst>
                  <a:ext uri="{0D108BD9-81ED-4DB2-BD59-A6C34878D82A}">
                    <a16:rowId xmlns:a16="http://schemas.microsoft.com/office/drawing/2014/main" val="2365955676"/>
                  </a:ext>
                </a:extLst>
              </a:tr>
              <a:tr h="500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Belgique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 : Université de </a:t>
                      </a:r>
                      <a:r>
                        <a:rPr lang="fr-FR" sz="1200" u="sng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Leuven</a:t>
                      </a:r>
                      <a:endParaRPr lang="fr-FR" sz="1200" u="sng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5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, 6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2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5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 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: 1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er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 semestre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6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 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: 2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ème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 semestre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Anglais/Néerlandais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extLst>
                  <a:ext uri="{0D108BD9-81ED-4DB2-BD59-A6C34878D82A}">
                    <a16:rowId xmlns:a16="http://schemas.microsoft.com/office/drawing/2014/main" val="2244921684"/>
                  </a:ext>
                </a:extLst>
              </a:tr>
              <a:tr h="500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Espagne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 : Université de </a:t>
                      </a:r>
                      <a:r>
                        <a:rPr lang="fr-FR" sz="1200" u="sng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Barcelone</a:t>
                      </a:r>
                      <a:endParaRPr lang="fr-FR" sz="1200" u="sng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4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 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2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Année universitaire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Espagnol (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Catalan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) </a:t>
                      </a:r>
                    </a:p>
                  </a:txBody>
                  <a:tcPr marL="40727" marR="40727" marT="0" marB="0" anchor="ctr"/>
                </a:tc>
                <a:extLst>
                  <a:ext uri="{0D108BD9-81ED-4DB2-BD59-A6C34878D82A}">
                    <a16:rowId xmlns:a16="http://schemas.microsoft.com/office/drawing/2014/main" val="1128270865"/>
                  </a:ext>
                </a:extLst>
              </a:tr>
              <a:tr h="500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Espagne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 : Université Internationale de Catalogne (</a:t>
                      </a:r>
                      <a:r>
                        <a:rPr lang="fr-FR" sz="1200" u="sng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Barcelone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)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5</a:t>
                      </a:r>
                      <a:r>
                        <a:rPr lang="fr-FR" sz="1200" baseline="300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</a:t>
                      </a: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, 6</a:t>
                      </a:r>
                      <a:r>
                        <a:rPr lang="fr-FR" sz="1200" baseline="300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2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5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 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: 1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er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 semestre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6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 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: 2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ème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 semestre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Espagnol (Castillan)</a:t>
                      </a:r>
                    </a:p>
                  </a:txBody>
                  <a:tcPr marL="40727" marR="40727" marT="0" marB="0" anchor="ctr"/>
                </a:tc>
                <a:extLst>
                  <a:ext uri="{0D108BD9-81ED-4DB2-BD59-A6C34878D82A}">
                    <a16:rowId xmlns:a16="http://schemas.microsoft.com/office/drawing/2014/main" val="3577996109"/>
                  </a:ext>
                </a:extLst>
              </a:tr>
              <a:tr h="500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Espagne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 : Université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Complutense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 de </a:t>
                      </a:r>
                      <a:r>
                        <a:rPr lang="fr-FR" sz="1200" u="sng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Madrid</a:t>
                      </a:r>
                      <a:endParaRPr lang="fr-FR" sz="1200" u="sng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5</a:t>
                      </a:r>
                      <a:r>
                        <a:rPr lang="fr-FR" sz="1200" baseline="300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</a:t>
                      </a: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, 6</a:t>
                      </a:r>
                      <a:r>
                        <a:rPr lang="fr-FR" sz="1200" baseline="300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2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5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 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: 1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er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 semestre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6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 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: 2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ème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 semestre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Espagnol (Castillan)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extLst>
                  <a:ext uri="{0D108BD9-81ED-4DB2-BD59-A6C34878D82A}">
                    <a16:rowId xmlns:a16="http://schemas.microsoft.com/office/drawing/2014/main" val="1986847957"/>
                  </a:ext>
                </a:extLst>
              </a:tr>
              <a:tr h="500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Hongrie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 : Université de </a:t>
                      </a:r>
                      <a:r>
                        <a:rPr lang="fr-FR" sz="1200" u="sng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Szeged</a:t>
                      </a:r>
                      <a:endParaRPr lang="fr-FR" sz="1200" u="sng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5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, 6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2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5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 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: 1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er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 semestre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6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 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: 2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ème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 semestre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Anglais</a:t>
                      </a:r>
                    </a:p>
                  </a:txBody>
                  <a:tcPr marL="40727" marR="40727" marT="0" marB="0" anchor="ctr"/>
                </a:tc>
                <a:extLst>
                  <a:ext uri="{0D108BD9-81ED-4DB2-BD59-A6C34878D82A}">
                    <a16:rowId xmlns:a16="http://schemas.microsoft.com/office/drawing/2014/main" val="168985864"/>
                  </a:ext>
                </a:extLst>
              </a:tr>
              <a:tr h="5272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Pologne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 : Université de </a:t>
                      </a:r>
                      <a:r>
                        <a:rPr lang="fr-FR" sz="1200" u="sng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Lodz</a:t>
                      </a:r>
                      <a:endParaRPr lang="fr-FR" sz="1200" u="sng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4</a:t>
                      </a:r>
                      <a:r>
                        <a:rPr lang="fr-FR" sz="1200" baseline="300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</a:t>
                      </a: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, 5</a:t>
                      </a:r>
                      <a:r>
                        <a:rPr lang="fr-FR" sz="1200" baseline="300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</a:t>
                      </a: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, 6</a:t>
                      </a:r>
                      <a:r>
                        <a:rPr lang="fr-FR" sz="1200" baseline="300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1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4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 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: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Année universitaire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5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: 1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er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 semestre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6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 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: 2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ème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 semestre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Anglais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extLst>
                  <a:ext uri="{0D108BD9-81ED-4DB2-BD59-A6C34878D82A}">
                    <a16:rowId xmlns:a16="http://schemas.microsoft.com/office/drawing/2014/main" val="2691646549"/>
                  </a:ext>
                </a:extLst>
              </a:tr>
              <a:tr h="500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Bulgarie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 : Université de </a:t>
                      </a:r>
                      <a:r>
                        <a:rPr lang="fr-FR" sz="1200" u="sng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Plovdiv</a:t>
                      </a:r>
                      <a:endParaRPr lang="fr-FR" sz="1200" u="sng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4</a:t>
                      </a:r>
                      <a:r>
                        <a:rPr lang="fr-FR" sz="1200" baseline="300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</a:t>
                      </a: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, 5</a:t>
                      </a:r>
                      <a:r>
                        <a:rPr lang="fr-FR" sz="1200" baseline="300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</a:t>
                      </a: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, 6</a:t>
                      </a:r>
                      <a:r>
                        <a:rPr lang="fr-FR" sz="1200" baseline="300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1 semestre ou année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univ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.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Anglais, Français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extLst>
                  <a:ext uri="{0D108BD9-81ED-4DB2-BD59-A6C34878D82A}">
                    <a16:rowId xmlns:a16="http://schemas.microsoft.com/office/drawing/2014/main" val="2940399078"/>
                  </a:ext>
                </a:extLst>
              </a:tr>
              <a:tr h="500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</a:rPr>
                        <a:t>Autriche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</a:rPr>
                        <a:t> :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</a:rPr>
                        <a:t>University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</a:rPr>
                        <a:t> of </a:t>
                      </a:r>
                      <a:r>
                        <a:rPr lang="fr-FR" sz="1200" u="sng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</a:rPr>
                        <a:t>Wien</a:t>
                      </a: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</a:rPr>
                        <a:t>, 6e</a:t>
                      </a: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5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 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: 1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er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 semestre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6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 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: 2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ème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 semestre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</a:rPr>
                        <a:t>Anglais</a:t>
                      </a:r>
                    </a:p>
                  </a:txBody>
                  <a:tcPr marL="40727" marR="40727" marT="0" marB="0" anchor="ctr"/>
                </a:tc>
                <a:extLst>
                  <a:ext uri="{0D108BD9-81ED-4DB2-BD59-A6C34878D82A}">
                    <a16:rowId xmlns:a16="http://schemas.microsoft.com/office/drawing/2014/main" val="3875196366"/>
                  </a:ext>
                </a:extLst>
              </a:tr>
              <a:tr h="500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</a:rPr>
                        <a:t>Suède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</a:rPr>
                        <a:t> :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</a:rPr>
                        <a:t>University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</a:rPr>
                        <a:t> of </a:t>
                      </a:r>
                      <a:r>
                        <a:rPr lang="fr-FR" sz="1200" u="sng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</a:rPr>
                        <a:t>Umeå</a:t>
                      </a: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</a:rPr>
                        <a:t>, 6e</a:t>
                      </a: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5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 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: 1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er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 semestre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6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 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: 2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ème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 semestre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</a:rPr>
                        <a:t>Anglais</a:t>
                      </a:r>
                    </a:p>
                  </a:txBody>
                  <a:tcPr marL="40727" marR="40727" marT="0" marB="0" anchor="ctr"/>
                </a:tc>
                <a:extLst>
                  <a:ext uri="{0D108BD9-81ED-4DB2-BD59-A6C34878D82A}">
                    <a16:rowId xmlns:a16="http://schemas.microsoft.com/office/drawing/2014/main" val="96899281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16B2CD1-A741-6C11-CCD1-B706124DAE8A}"/>
              </a:ext>
            </a:extLst>
          </p:cNvPr>
          <p:cNvSpPr/>
          <p:nvPr/>
        </p:nvSpPr>
        <p:spPr>
          <a:xfrm>
            <a:off x="1465153" y="43747"/>
            <a:ext cx="926169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Accords inter-institutionnels Erasmus+</a:t>
            </a:r>
            <a:endParaRPr lang="fr-FR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6383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2037" y="1468581"/>
            <a:ext cx="1100974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-La réussite de l’année universitaire ;</a:t>
            </a:r>
          </a:p>
          <a:p>
            <a:endParaRPr lang="fr-FR" sz="2000" dirty="0"/>
          </a:p>
          <a:p>
            <a:r>
              <a:rPr lang="fr-FR" sz="2000" dirty="0"/>
              <a:t>-La constitution dans les formes et délais requis des différentes parties du dossier ADMINISTRATIF ET PEDAGOGIQUE ERASMUS ;</a:t>
            </a:r>
          </a:p>
          <a:p>
            <a:r>
              <a:rPr lang="fr-FR" sz="2000" i="1" dirty="0">
                <a:solidFill>
                  <a:srgbClr val="FF0000"/>
                </a:solidFill>
              </a:rPr>
              <a:t>(Un dossier incomplet ou hors délai ne sera pas pris en compte</a:t>
            </a:r>
            <a:r>
              <a:rPr lang="fr-FR" sz="2000" dirty="0">
                <a:solidFill>
                  <a:srgbClr val="FF0000"/>
                </a:solidFill>
              </a:rPr>
              <a:t>) </a:t>
            </a:r>
          </a:p>
          <a:p>
            <a:endParaRPr lang="fr-FR" sz="2000" dirty="0"/>
          </a:p>
          <a:p>
            <a:r>
              <a:rPr lang="fr-FR" sz="2000" dirty="0"/>
              <a:t>-L’inscription administrative à la faculté d’odontologie de Montpellier  </a:t>
            </a:r>
            <a:r>
              <a:rPr lang="fr-FR" sz="2000" dirty="0">
                <a:solidFill>
                  <a:srgbClr val="FF0000"/>
                </a:solidFill>
              </a:rPr>
              <a:t>est obligatoire avant le départ à l’étranger ;</a:t>
            </a:r>
          </a:p>
          <a:p>
            <a:endParaRPr lang="fr-FR" sz="2000" dirty="0"/>
          </a:p>
          <a:p>
            <a:r>
              <a:rPr lang="fr-FR" sz="2000" dirty="0"/>
              <a:t>-Le respect des conditions sanitaires d’accueil de chaque pays au moment de la mobilité (obligations vaccinales…).</a:t>
            </a:r>
            <a:endParaRPr lang="fr-FR" dirty="0"/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AD053B-2A14-8B37-7671-D818B5D6D54B}"/>
              </a:ext>
            </a:extLst>
          </p:cNvPr>
          <p:cNvSpPr/>
          <p:nvPr/>
        </p:nvSpPr>
        <p:spPr>
          <a:xfrm>
            <a:off x="1780900" y="203195"/>
            <a:ext cx="8630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MOBILITES ERASMUS + 2024/2025</a:t>
            </a:r>
            <a:endParaRPr lang="fr-FR" sz="3200" b="1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3" name="Rectangle : avec coins arrondis en diagonale 23">
            <a:extLst>
              <a:ext uri="{FF2B5EF4-FFF2-40B4-BE49-F238E27FC236}">
                <a16:creationId xmlns:a16="http://schemas.microsoft.com/office/drawing/2014/main" id="{CC895E01-FCB5-E05E-CCD6-5439A1D425A4}"/>
              </a:ext>
            </a:extLst>
          </p:cNvPr>
          <p:cNvSpPr/>
          <p:nvPr/>
        </p:nvSpPr>
        <p:spPr>
          <a:xfrm>
            <a:off x="3521579" y="846404"/>
            <a:ext cx="5148841" cy="431234"/>
          </a:xfrm>
          <a:prstGeom prst="round2DiagRect">
            <a:avLst>
              <a:gd name="adj1" fmla="val 16667"/>
              <a:gd name="adj2" fmla="val 456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Le départ est conditionné par :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043FEE4A-25F8-B41F-FEB7-6D38908BC1A4}"/>
              </a:ext>
            </a:extLst>
          </p:cNvPr>
          <p:cNvGrpSpPr/>
          <p:nvPr/>
        </p:nvGrpSpPr>
        <p:grpSpPr>
          <a:xfrm>
            <a:off x="0" y="4956972"/>
            <a:ext cx="4133097" cy="1901029"/>
            <a:chOff x="0" y="4956972"/>
            <a:chExt cx="4133097" cy="1901029"/>
          </a:xfrm>
        </p:grpSpPr>
        <p:pic>
          <p:nvPicPr>
            <p:cNvPr id="15" name="Picture 6" descr="Programma Erasmus+ - Consilium">
              <a:extLst>
                <a:ext uri="{FF2B5EF4-FFF2-40B4-BE49-F238E27FC236}">
                  <a16:creationId xmlns:a16="http://schemas.microsoft.com/office/drawing/2014/main" id="{750878E7-5690-E4B7-22A4-1D1BDAD2C2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alphaModFix amt="12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09" b="96440" l="3942" r="97080">
                          <a14:foregroundMark x1="5547" y1="50162" x2="4818" y2="68285"/>
                          <a14:foregroundMark x1="6569" y1="92880" x2="25547" y2="94822"/>
                          <a14:foregroundMark x1="87299" y1="93204" x2="88830" y2="92970"/>
                          <a14:foregroundMark x1="85401" y1="58576" x2="85443" y2="58013"/>
                          <a14:foregroundMark x1="88692" y1="56245" x2="88759" y2="59223"/>
                          <a14:foregroundMark x1="88655" y1="54616" x2="88683" y2="55853"/>
                          <a14:foregroundMark x1="88613" y1="52751" x2="88644" y2="54109"/>
                          <a14:foregroundMark x1="94599" y1="68285" x2="93577" y2="52751"/>
                          <a14:foregroundMark x1="4234" y1="43366" x2="3942" y2="33333"/>
                          <a14:foregroundMark x1="38832" y1="91909" x2="47153" y2="93851"/>
                          <a14:foregroundMark x1="67445" y1="81877" x2="74307" y2="84142"/>
                          <a14:foregroundMark x1="68175" y1="78964" x2="72847" y2="77346"/>
                          <a14:foregroundMark x1="96788" y1="85761" x2="96642" y2="81553"/>
                          <a14:foregroundMark x1="97226" y1="61165" x2="97226" y2="57929"/>
                          <a14:foregroundMark x1="86569" y1="95793" x2="96788" y2="96440"/>
                          <a14:foregroundMark x1="88321" y1="77023" x2="88175" y2="74110"/>
                          <a14:foregroundMark x1="85255" y1="54369" x2="85255" y2="55016"/>
                          <a14:foregroundMark x1="85255" y1="55987" x2="85255" y2="57929"/>
                          <a14:backgroundMark x1="4672" y1="25566" x2="4672" y2="27184"/>
                          <a14:backgroundMark x1="86423" y1="73786" x2="86569" y2="66019"/>
                          <a14:backgroundMark x1="88905" y1="53398" x2="88759" y2="53074"/>
                          <a14:backgroundMark x1="88905" y1="55663" x2="88613" y2="54369"/>
                          <a14:backgroundMark x1="40292" y1="67961" x2="40292" y2="66343"/>
                          <a14:backgroundMark x1="42190" y1="72168" x2="41460" y2="72168"/>
                          <a14:backgroundMark x1="41314" y1="71845" x2="40584" y2="71845"/>
                          <a14:backgroundMark x1="90219" y1="75728" x2="90219" y2="74434"/>
                          <a14:backgroundMark x1="89927" y1="77023" x2="89635" y2="75405"/>
                          <a14:backgroundMark x1="95474" y1="77023" x2="95328" y2="74110"/>
                          <a14:backgroundMark x1="83796" y1="73786" x2="83796" y2="74757"/>
                          <a14:backgroundMark x1="86423" y1="76699" x2="86569" y2="77994"/>
                          <a14:backgroundMark x1="88905" y1="54693" x2="89051" y2="54369"/>
                          <a14:backgroundMark x1="88905" y1="54369" x2="88905" y2="53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"/>
            <a:stretch/>
          </p:blipFill>
          <p:spPr bwMode="auto">
            <a:xfrm>
              <a:off x="0" y="4956972"/>
              <a:ext cx="4133097" cy="1901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 : avec coins rognés en diagonale 5">
              <a:extLst>
                <a:ext uri="{FF2B5EF4-FFF2-40B4-BE49-F238E27FC236}">
                  <a16:creationId xmlns:a16="http://schemas.microsoft.com/office/drawing/2014/main" id="{55DFD005-C8E1-E8BC-D63A-61D63A65C24F}"/>
                </a:ext>
              </a:extLst>
            </p:cNvPr>
            <p:cNvSpPr/>
            <p:nvPr/>
          </p:nvSpPr>
          <p:spPr>
            <a:xfrm>
              <a:off x="1" y="5888037"/>
              <a:ext cx="2902633" cy="969964"/>
            </a:xfrm>
            <a:custGeom>
              <a:avLst/>
              <a:gdLst>
                <a:gd name="connsiteX0" fmla="*/ 0 w 576392"/>
                <a:gd name="connsiteY0" fmla="*/ 0 h 295312"/>
                <a:gd name="connsiteX1" fmla="*/ 527172 w 576392"/>
                <a:gd name="connsiteY1" fmla="*/ 0 h 295312"/>
                <a:gd name="connsiteX2" fmla="*/ 576392 w 576392"/>
                <a:gd name="connsiteY2" fmla="*/ 49220 h 295312"/>
                <a:gd name="connsiteX3" fmla="*/ 576392 w 576392"/>
                <a:gd name="connsiteY3" fmla="*/ 295312 h 295312"/>
                <a:gd name="connsiteX4" fmla="*/ 576392 w 576392"/>
                <a:gd name="connsiteY4" fmla="*/ 295312 h 295312"/>
                <a:gd name="connsiteX5" fmla="*/ 49220 w 576392"/>
                <a:gd name="connsiteY5" fmla="*/ 295312 h 295312"/>
                <a:gd name="connsiteX6" fmla="*/ 0 w 576392"/>
                <a:gd name="connsiteY6" fmla="*/ 246092 h 295312"/>
                <a:gd name="connsiteX7" fmla="*/ 0 w 576392"/>
                <a:gd name="connsiteY7" fmla="*/ 0 h 295312"/>
                <a:gd name="connsiteX0" fmla="*/ 0 w 804102"/>
                <a:gd name="connsiteY0" fmla="*/ 0 h 309544"/>
                <a:gd name="connsiteX1" fmla="*/ 754882 w 804102"/>
                <a:gd name="connsiteY1" fmla="*/ 14232 h 309544"/>
                <a:gd name="connsiteX2" fmla="*/ 804102 w 804102"/>
                <a:gd name="connsiteY2" fmla="*/ 63452 h 309544"/>
                <a:gd name="connsiteX3" fmla="*/ 804102 w 804102"/>
                <a:gd name="connsiteY3" fmla="*/ 309544 h 309544"/>
                <a:gd name="connsiteX4" fmla="*/ 804102 w 804102"/>
                <a:gd name="connsiteY4" fmla="*/ 309544 h 309544"/>
                <a:gd name="connsiteX5" fmla="*/ 276930 w 804102"/>
                <a:gd name="connsiteY5" fmla="*/ 309544 h 309544"/>
                <a:gd name="connsiteX6" fmla="*/ 227710 w 804102"/>
                <a:gd name="connsiteY6" fmla="*/ 260324 h 309544"/>
                <a:gd name="connsiteX7" fmla="*/ 0 w 804102"/>
                <a:gd name="connsiteY7" fmla="*/ 0 h 309544"/>
                <a:gd name="connsiteX0" fmla="*/ 0 w 804102"/>
                <a:gd name="connsiteY0" fmla="*/ 409167 h 718711"/>
                <a:gd name="connsiteX1" fmla="*/ 623237 w 804102"/>
                <a:gd name="connsiteY1" fmla="*/ 0 h 718711"/>
                <a:gd name="connsiteX2" fmla="*/ 804102 w 804102"/>
                <a:gd name="connsiteY2" fmla="*/ 472619 h 718711"/>
                <a:gd name="connsiteX3" fmla="*/ 804102 w 804102"/>
                <a:gd name="connsiteY3" fmla="*/ 718711 h 718711"/>
                <a:gd name="connsiteX4" fmla="*/ 804102 w 804102"/>
                <a:gd name="connsiteY4" fmla="*/ 718711 h 718711"/>
                <a:gd name="connsiteX5" fmla="*/ 276930 w 804102"/>
                <a:gd name="connsiteY5" fmla="*/ 718711 h 718711"/>
                <a:gd name="connsiteX6" fmla="*/ 227710 w 804102"/>
                <a:gd name="connsiteY6" fmla="*/ 669491 h 718711"/>
                <a:gd name="connsiteX7" fmla="*/ 0 w 804102"/>
                <a:gd name="connsiteY7" fmla="*/ 409167 h 718711"/>
                <a:gd name="connsiteX0" fmla="*/ 0 w 2188155"/>
                <a:gd name="connsiteY0" fmla="*/ 409167 h 718711"/>
                <a:gd name="connsiteX1" fmla="*/ 623237 w 2188155"/>
                <a:gd name="connsiteY1" fmla="*/ 0 h 718711"/>
                <a:gd name="connsiteX2" fmla="*/ 2188155 w 2188155"/>
                <a:gd name="connsiteY2" fmla="*/ 120379 h 718711"/>
                <a:gd name="connsiteX3" fmla="*/ 804102 w 2188155"/>
                <a:gd name="connsiteY3" fmla="*/ 718711 h 718711"/>
                <a:gd name="connsiteX4" fmla="*/ 804102 w 2188155"/>
                <a:gd name="connsiteY4" fmla="*/ 718711 h 718711"/>
                <a:gd name="connsiteX5" fmla="*/ 276930 w 2188155"/>
                <a:gd name="connsiteY5" fmla="*/ 718711 h 718711"/>
                <a:gd name="connsiteX6" fmla="*/ 227710 w 2188155"/>
                <a:gd name="connsiteY6" fmla="*/ 669491 h 718711"/>
                <a:gd name="connsiteX7" fmla="*/ 0 w 2188155"/>
                <a:gd name="connsiteY7" fmla="*/ 409167 h 718711"/>
                <a:gd name="connsiteX0" fmla="*/ 0 w 2287778"/>
                <a:gd name="connsiteY0" fmla="*/ 409167 h 853914"/>
                <a:gd name="connsiteX1" fmla="*/ 623237 w 2287778"/>
                <a:gd name="connsiteY1" fmla="*/ 0 h 853914"/>
                <a:gd name="connsiteX2" fmla="*/ 2188155 w 2287778"/>
                <a:gd name="connsiteY2" fmla="*/ 120379 h 853914"/>
                <a:gd name="connsiteX3" fmla="*/ 804102 w 2287778"/>
                <a:gd name="connsiteY3" fmla="*/ 718711 h 853914"/>
                <a:gd name="connsiteX4" fmla="*/ 2287778 w 2287778"/>
                <a:gd name="connsiteY4" fmla="*/ 853914 h 853914"/>
                <a:gd name="connsiteX5" fmla="*/ 276930 w 2287778"/>
                <a:gd name="connsiteY5" fmla="*/ 718711 h 853914"/>
                <a:gd name="connsiteX6" fmla="*/ 227710 w 2287778"/>
                <a:gd name="connsiteY6" fmla="*/ 669491 h 853914"/>
                <a:gd name="connsiteX7" fmla="*/ 0 w 2287778"/>
                <a:gd name="connsiteY7" fmla="*/ 409167 h 853914"/>
                <a:gd name="connsiteX0" fmla="*/ 0 w 2622228"/>
                <a:gd name="connsiteY0" fmla="*/ 409167 h 864588"/>
                <a:gd name="connsiteX1" fmla="*/ 623237 w 2622228"/>
                <a:gd name="connsiteY1" fmla="*/ 0 h 864588"/>
                <a:gd name="connsiteX2" fmla="*/ 2188155 w 2622228"/>
                <a:gd name="connsiteY2" fmla="*/ 120379 h 864588"/>
                <a:gd name="connsiteX3" fmla="*/ 2622228 w 2622228"/>
                <a:gd name="connsiteY3" fmla="*/ 864588 h 864588"/>
                <a:gd name="connsiteX4" fmla="*/ 2287778 w 2622228"/>
                <a:gd name="connsiteY4" fmla="*/ 853914 h 864588"/>
                <a:gd name="connsiteX5" fmla="*/ 276930 w 2622228"/>
                <a:gd name="connsiteY5" fmla="*/ 718711 h 864588"/>
                <a:gd name="connsiteX6" fmla="*/ 227710 w 2622228"/>
                <a:gd name="connsiteY6" fmla="*/ 669491 h 864588"/>
                <a:gd name="connsiteX7" fmla="*/ 0 w 2622228"/>
                <a:gd name="connsiteY7" fmla="*/ 409167 h 864588"/>
                <a:gd name="connsiteX0" fmla="*/ 0 w 2622228"/>
                <a:gd name="connsiteY0" fmla="*/ 409167 h 871704"/>
                <a:gd name="connsiteX1" fmla="*/ 623237 w 2622228"/>
                <a:gd name="connsiteY1" fmla="*/ 0 h 871704"/>
                <a:gd name="connsiteX2" fmla="*/ 2188155 w 2622228"/>
                <a:gd name="connsiteY2" fmla="*/ 120379 h 871704"/>
                <a:gd name="connsiteX3" fmla="*/ 2622228 w 2622228"/>
                <a:gd name="connsiteY3" fmla="*/ 864588 h 871704"/>
                <a:gd name="connsiteX4" fmla="*/ 2287778 w 2622228"/>
                <a:gd name="connsiteY4" fmla="*/ 853914 h 871704"/>
                <a:gd name="connsiteX5" fmla="*/ 13640 w 2622228"/>
                <a:gd name="connsiteY5" fmla="*/ 871704 h 871704"/>
                <a:gd name="connsiteX6" fmla="*/ 227710 w 2622228"/>
                <a:gd name="connsiteY6" fmla="*/ 669491 h 871704"/>
                <a:gd name="connsiteX7" fmla="*/ 0 w 2622228"/>
                <a:gd name="connsiteY7" fmla="*/ 409167 h 871704"/>
                <a:gd name="connsiteX0" fmla="*/ 0 w 2622228"/>
                <a:gd name="connsiteY0" fmla="*/ 409167 h 871704"/>
                <a:gd name="connsiteX1" fmla="*/ 623237 w 2622228"/>
                <a:gd name="connsiteY1" fmla="*/ 0 h 871704"/>
                <a:gd name="connsiteX2" fmla="*/ 2188155 w 2622228"/>
                <a:gd name="connsiteY2" fmla="*/ 120379 h 871704"/>
                <a:gd name="connsiteX3" fmla="*/ 2622228 w 2622228"/>
                <a:gd name="connsiteY3" fmla="*/ 864588 h 871704"/>
                <a:gd name="connsiteX4" fmla="*/ 2287778 w 2622228"/>
                <a:gd name="connsiteY4" fmla="*/ 853914 h 871704"/>
                <a:gd name="connsiteX5" fmla="*/ 13640 w 2622228"/>
                <a:gd name="connsiteY5" fmla="*/ 871704 h 871704"/>
                <a:gd name="connsiteX6" fmla="*/ 17790 w 2622228"/>
                <a:gd name="connsiteY6" fmla="*/ 701513 h 871704"/>
                <a:gd name="connsiteX7" fmla="*/ 0 w 2622228"/>
                <a:gd name="connsiteY7" fmla="*/ 409167 h 871704"/>
                <a:gd name="connsiteX0" fmla="*/ 11266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4150 w 2608588"/>
                <a:gd name="connsiteY6" fmla="*/ 701513 h 871704"/>
                <a:gd name="connsiteX7" fmla="*/ 11266 w 2608588"/>
                <a:gd name="connsiteY7" fmla="*/ 409167 h 871704"/>
                <a:gd name="connsiteX0" fmla="*/ 11266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11266 w 2608588"/>
                <a:gd name="connsiteY6" fmla="*/ 409167 h 871704"/>
                <a:gd name="connsiteX0" fmla="*/ 228302 w 2608588"/>
                <a:gd name="connsiteY0" fmla="*/ 483885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228302 w 2608588"/>
                <a:gd name="connsiteY6" fmla="*/ 483885 h 871704"/>
                <a:gd name="connsiteX0" fmla="*/ 4150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4150 w 2608588"/>
                <a:gd name="connsiteY6" fmla="*/ 409167 h 871704"/>
                <a:gd name="connsiteX0" fmla="*/ 4150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0 w 2608588"/>
                <a:gd name="connsiteY4" fmla="*/ 871704 h 871704"/>
                <a:gd name="connsiteX5" fmla="*/ 4150 w 2608588"/>
                <a:gd name="connsiteY5" fmla="*/ 409167 h 87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8588" h="871704">
                  <a:moveTo>
                    <a:pt x="4150" y="409167"/>
                  </a:moveTo>
                  <a:lnTo>
                    <a:pt x="609597" y="0"/>
                  </a:lnTo>
                  <a:lnTo>
                    <a:pt x="2174515" y="120379"/>
                  </a:lnTo>
                  <a:lnTo>
                    <a:pt x="2608588" y="864588"/>
                  </a:lnTo>
                  <a:lnTo>
                    <a:pt x="0" y="871704"/>
                  </a:lnTo>
                  <a:cubicBezTo>
                    <a:pt x="1383" y="717525"/>
                    <a:pt x="2767" y="563346"/>
                    <a:pt x="4150" y="409167"/>
                  </a:cubicBezTo>
                  <a:close/>
                </a:path>
              </a:pathLst>
            </a:custGeom>
            <a:blipFill dpi="0"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82550" ty="222250" sx="98000" sy="82000" flip="none" algn="ctr"/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7" name="Image 16" descr="Une image contenant texte, Emblème, logo, symbole">
              <a:extLst>
                <a:ext uri="{FF2B5EF4-FFF2-40B4-BE49-F238E27FC236}">
                  <a16:creationId xmlns:a16="http://schemas.microsoft.com/office/drawing/2014/main" id="{AA174BD6-D61D-2789-5E3E-D991454E1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27" y="6065261"/>
              <a:ext cx="1660121" cy="7546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3662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12617" y="3961125"/>
            <a:ext cx="111667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Les ECTS obtenus pour ces certifications sont à décompter du total semestriel à acquérir à l’étranger</a:t>
            </a:r>
          </a:p>
          <a:p>
            <a:r>
              <a:rPr lang="fr-FR" sz="2000" dirty="0"/>
              <a:t>Et doivent être signalés dans le contrat pédagogique.</a:t>
            </a:r>
          </a:p>
          <a:p>
            <a:endParaRPr lang="fr-FR" sz="2000" dirty="0"/>
          </a:p>
          <a:p>
            <a:r>
              <a:rPr lang="fr-FR" sz="2000" dirty="0"/>
              <a:t>Les </a:t>
            </a:r>
            <a:r>
              <a:rPr lang="fr-FR" sz="2000" b="1" dirty="0">
                <a:solidFill>
                  <a:srgbClr val="00B050"/>
                </a:solidFill>
              </a:rPr>
              <a:t>DFTCC</a:t>
            </a:r>
            <a:r>
              <a:rPr lang="fr-FR" sz="2000" dirty="0"/>
              <a:t> ne sont autorisés qu’à une mobilité d’un semestre ( le second) afin de valider complétement le premier semestre. Le stage actif devra être effectué lors de la première période (novembre - janvier).</a:t>
            </a:r>
          </a:p>
          <a:p>
            <a:endParaRPr lang="fr-FR" sz="2000" dirty="0"/>
          </a:p>
          <a:p>
            <a:endParaRPr lang="fr-FR" dirty="0"/>
          </a:p>
        </p:txBody>
      </p:sp>
      <p:sp>
        <p:nvSpPr>
          <p:cNvPr id="7" name="Rectangle : avec coins arrondis en diagonale 22">
            <a:extLst>
              <a:ext uri="{FF2B5EF4-FFF2-40B4-BE49-F238E27FC236}">
                <a16:creationId xmlns:a16="http://schemas.microsoft.com/office/drawing/2014/main" id="{3CF6D000-3C69-D165-5B68-041D5B55B5C3}"/>
              </a:ext>
            </a:extLst>
          </p:cNvPr>
          <p:cNvSpPr/>
          <p:nvPr/>
        </p:nvSpPr>
        <p:spPr>
          <a:xfrm>
            <a:off x="613101" y="2782309"/>
            <a:ext cx="2004514" cy="647536"/>
          </a:xfrm>
          <a:prstGeom prst="round2DiagRect">
            <a:avLst/>
          </a:prstGeom>
          <a:solidFill>
            <a:srgbClr val="FFA7A7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DFASO2</a:t>
            </a:r>
          </a:p>
        </p:txBody>
      </p:sp>
      <p:sp>
        <p:nvSpPr>
          <p:cNvPr id="8" name="Rectangle : avec coins arrondis en diagonale 23">
            <a:extLst>
              <a:ext uri="{FF2B5EF4-FFF2-40B4-BE49-F238E27FC236}">
                <a16:creationId xmlns:a16="http://schemas.microsoft.com/office/drawing/2014/main" id="{1712CF28-D72F-CA68-AA26-236DE84A3694}"/>
              </a:ext>
            </a:extLst>
          </p:cNvPr>
          <p:cNvSpPr/>
          <p:nvPr/>
        </p:nvSpPr>
        <p:spPr>
          <a:xfrm>
            <a:off x="6733456" y="2731750"/>
            <a:ext cx="2004514" cy="647536"/>
          </a:xfrm>
          <a:prstGeom prst="round2Diag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DFTCC</a:t>
            </a:r>
          </a:p>
        </p:txBody>
      </p:sp>
      <p:cxnSp>
        <p:nvCxnSpPr>
          <p:cNvPr id="10" name="Connecteur : en arc 40">
            <a:extLst>
              <a:ext uri="{FF2B5EF4-FFF2-40B4-BE49-F238E27FC236}">
                <a16:creationId xmlns:a16="http://schemas.microsoft.com/office/drawing/2014/main" id="{0EB0C637-131D-AF45-96CF-45F88C645A70}"/>
              </a:ext>
            </a:extLst>
          </p:cNvPr>
          <p:cNvCxnSpPr>
            <a:stCxn id="7" idx="0"/>
          </p:cNvCxnSpPr>
          <p:nvPr/>
        </p:nvCxnSpPr>
        <p:spPr>
          <a:xfrm flipV="1">
            <a:off x="2617615" y="2599287"/>
            <a:ext cx="909356" cy="506790"/>
          </a:xfrm>
          <a:prstGeom prst="curvedConnector3">
            <a:avLst>
              <a:gd name="adj1" fmla="val 50000"/>
            </a:avLst>
          </a:prstGeom>
          <a:ln w="28575">
            <a:solidFill>
              <a:srgbClr val="FFA7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 : avec coins arrondis en diagonale 42">
            <a:extLst>
              <a:ext uri="{FF2B5EF4-FFF2-40B4-BE49-F238E27FC236}">
                <a16:creationId xmlns:a16="http://schemas.microsoft.com/office/drawing/2014/main" id="{16215E61-8A16-AF90-FB6C-C4AC045F07B3}"/>
              </a:ext>
            </a:extLst>
          </p:cNvPr>
          <p:cNvSpPr/>
          <p:nvPr/>
        </p:nvSpPr>
        <p:spPr>
          <a:xfrm>
            <a:off x="3619871" y="2419198"/>
            <a:ext cx="2772220" cy="433484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AFGSU Niveau 2</a:t>
            </a:r>
          </a:p>
        </p:txBody>
      </p:sp>
      <p:cxnSp>
        <p:nvCxnSpPr>
          <p:cNvPr id="13" name="Connecteur : en arc 46">
            <a:extLst>
              <a:ext uri="{FF2B5EF4-FFF2-40B4-BE49-F238E27FC236}">
                <a16:creationId xmlns:a16="http://schemas.microsoft.com/office/drawing/2014/main" id="{66B394EF-6AE7-3C36-9AE2-995E804A980A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8737970" y="2888713"/>
            <a:ext cx="860606" cy="166805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74629" y="1540911"/>
            <a:ext cx="108427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Les étudiants doivent prévoir un ou plusieurs retours en France afin de valider certaines certifications qui sont prévues dans nos maquettes, en première ou deuxième session. </a:t>
            </a:r>
          </a:p>
        </p:txBody>
      </p:sp>
      <p:cxnSp>
        <p:nvCxnSpPr>
          <p:cNvPr id="17" name="Connecteur : en arc 40">
            <a:extLst>
              <a:ext uri="{FF2B5EF4-FFF2-40B4-BE49-F238E27FC236}">
                <a16:creationId xmlns:a16="http://schemas.microsoft.com/office/drawing/2014/main" id="{0EB0C637-131D-AF45-96CF-45F88C645A70}"/>
              </a:ext>
            </a:extLst>
          </p:cNvPr>
          <p:cNvCxnSpPr>
            <a:stCxn id="7" idx="0"/>
          </p:cNvCxnSpPr>
          <p:nvPr/>
        </p:nvCxnSpPr>
        <p:spPr>
          <a:xfrm>
            <a:off x="2617615" y="3106077"/>
            <a:ext cx="1002256" cy="413350"/>
          </a:xfrm>
          <a:prstGeom prst="curvedConnector3">
            <a:avLst>
              <a:gd name="adj1" fmla="val 50000"/>
            </a:avLst>
          </a:prstGeom>
          <a:ln w="28575">
            <a:solidFill>
              <a:srgbClr val="FFA7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 : avec coins arrondis en diagonale 42">
            <a:extLst>
              <a:ext uri="{FF2B5EF4-FFF2-40B4-BE49-F238E27FC236}">
                <a16:creationId xmlns:a16="http://schemas.microsoft.com/office/drawing/2014/main" id="{16215E61-8A16-AF90-FB6C-C4AC045F07B3}"/>
              </a:ext>
            </a:extLst>
          </p:cNvPr>
          <p:cNvSpPr/>
          <p:nvPr/>
        </p:nvSpPr>
        <p:spPr>
          <a:xfrm>
            <a:off x="3619871" y="3263193"/>
            <a:ext cx="2772220" cy="433484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CSCT</a:t>
            </a:r>
          </a:p>
        </p:txBody>
      </p:sp>
      <p:sp>
        <p:nvSpPr>
          <p:cNvPr id="27" name="Rectangle : avec coins arrondis en diagonale 42">
            <a:extLst>
              <a:ext uri="{FF2B5EF4-FFF2-40B4-BE49-F238E27FC236}">
                <a16:creationId xmlns:a16="http://schemas.microsoft.com/office/drawing/2014/main" id="{16215E61-8A16-AF90-FB6C-C4AC045F07B3}"/>
              </a:ext>
            </a:extLst>
          </p:cNvPr>
          <p:cNvSpPr/>
          <p:nvPr/>
        </p:nvSpPr>
        <p:spPr>
          <a:xfrm>
            <a:off x="9760334" y="2655849"/>
            <a:ext cx="2184121" cy="433484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Stage Actif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A5DA1E-B695-6ADB-B7FA-1AB130BB98FA}"/>
              </a:ext>
            </a:extLst>
          </p:cNvPr>
          <p:cNvSpPr/>
          <p:nvPr/>
        </p:nvSpPr>
        <p:spPr>
          <a:xfrm>
            <a:off x="1780900" y="203195"/>
            <a:ext cx="8630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MOBILITES ERASMUS + 2024/2025</a:t>
            </a:r>
            <a:endParaRPr lang="fr-FR" sz="3200" b="1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0" name="Rectangle : avec coins arrondis en diagonale 23">
            <a:extLst>
              <a:ext uri="{FF2B5EF4-FFF2-40B4-BE49-F238E27FC236}">
                <a16:creationId xmlns:a16="http://schemas.microsoft.com/office/drawing/2014/main" id="{E9F89164-6686-CB08-6263-835C70C47CCF}"/>
              </a:ext>
            </a:extLst>
          </p:cNvPr>
          <p:cNvSpPr/>
          <p:nvPr/>
        </p:nvSpPr>
        <p:spPr>
          <a:xfrm>
            <a:off x="3032911" y="822064"/>
            <a:ext cx="6011501" cy="629979"/>
          </a:xfrm>
          <a:prstGeom prst="round2DiagRect">
            <a:avLst>
              <a:gd name="adj1" fmla="val 16667"/>
              <a:gd name="adj2" fmla="val 456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solidFill>
                  <a:srgbClr val="0070C0"/>
                </a:solidFill>
              </a:rPr>
              <a:t>Spécifiés des études en odontologie contrat pédagogique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F120C065-CD81-88D1-B11C-B788B7ECCD98}"/>
              </a:ext>
            </a:extLst>
          </p:cNvPr>
          <p:cNvGrpSpPr/>
          <p:nvPr/>
        </p:nvGrpSpPr>
        <p:grpSpPr>
          <a:xfrm>
            <a:off x="0" y="4956972"/>
            <a:ext cx="4133097" cy="1901029"/>
            <a:chOff x="0" y="4956972"/>
            <a:chExt cx="4133097" cy="1901029"/>
          </a:xfrm>
        </p:grpSpPr>
        <p:pic>
          <p:nvPicPr>
            <p:cNvPr id="22" name="Picture 6" descr="Programma Erasmus+ - Consilium">
              <a:extLst>
                <a:ext uri="{FF2B5EF4-FFF2-40B4-BE49-F238E27FC236}">
                  <a16:creationId xmlns:a16="http://schemas.microsoft.com/office/drawing/2014/main" id="{E1C2D9F8-030B-4538-2A9D-C9B7D39B34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alphaModFix amt="12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09" b="96440" l="3942" r="97080">
                          <a14:foregroundMark x1="5547" y1="50162" x2="4818" y2="68285"/>
                          <a14:foregroundMark x1="6569" y1="92880" x2="25547" y2="94822"/>
                          <a14:foregroundMark x1="87299" y1="93204" x2="88830" y2="92970"/>
                          <a14:foregroundMark x1="85401" y1="58576" x2="85443" y2="58013"/>
                          <a14:foregroundMark x1="88692" y1="56245" x2="88759" y2="59223"/>
                          <a14:foregroundMark x1="88655" y1="54616" x2="88683" y2="55853"/>
                          <a14:foregroundMark x1="88613" y1="52751" x2="88644" y2="54109"/>
                          <a14:foregroundMark x1="94599" y1="68285" x2="93577" y2="52751"/>
                          <a14:foregroundMark x1="4234" y1="43366" x2="3942" y2="33333"/>
                          <a14:foregroundMark x1="38832" y1="91909" x2="47153" y2="93851"/>
                          <a14:foregroundMark x1="67445" y1="81877" x2="74307" y2="84142"/>
                          <a14:foregroundMark x1="68175" y1="78964" x2="72847" y2="77346"/>
                          <a14:foregroundMark x1="96788" y1="85761" x2="96642" y2="81553"/>
                          <a14:foregroundMark x1="97226" y1="61165" x2="97226" y2="57929"/>
                          <a14:foregroundMark x1="86569" y1="95793" x2="96788" y2="96440"/>
                          <a14:foregroundMark x1="88321" y1="77023" x2="88175" y2="74110"/>
                          <a14:foregroundMark x1="85255" y1="54369" x2="85255" y2="55016"/>
                          <a14:foregroundMark x1="85255" y1="55987" x2="85255" y2="57929"/>
                          <a14:backgroundMark x1="4672" y1="25566" x2="4672" y2="27184"/>
                          <a14:backgroundMark x1="86423" y1="73786" x2="86569" y2="66019"/>
                          <a14:backgroundMark x1="88905" y1="53398" x2="88759" y2="53074"/>
                          <a14:backgroundMark x1="88905" y1="55663" x2="88613" y2="54369"/>
                          <a14:backgroundMark x1="40292" y1="67961" x2="40292" y2="66343"/>
                          <a14:backgroundMark x1="42190" y1="72168" x2="41460" y2="72168"/>
                          <a14:backgroundMark x1="41314" y1="71845" x2="40584" y2="71845"/>
                          <a14:backgroundMark x1="90219" y1="75728" x2="90219" y2="74434"/>
                          <a14:backgroundMark x1="89927" y1="77023" x2="89635" y2="75405"/>
                          <a14:backgroundMark x1="95474" y1="77023" x2="95328" y2="74110"/>
                          <a14:backgroundMark x1="83796" y1="73786" x2="83796" y2="74757"/>
                          <a14:backgroundMark x1="86423" y1="76699" x2="86569" y2="77994"/>
                          <a14:backgroundMark x1="88905" y1="54693" x2="89051" y2="54369"/>
                          <a14:backgroundMark x1="88905" y1="54369" x2="88905" y2="53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"/>
            <a:stretch/>
          </p:blipFill>
          <p:spPr bwMode="auto">
            <a:xfrm>
              <a:off x="0" y="4956972"/>
              <a:ext cx="4133097" cy="1901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 : avec coins rognés en diagonale 5">
              <a:extLst>
                <a:ext uri="{FF2B5EF4-FFF2-40B4-BE49-F238E27FC236}">
                  <a16:creationId xmlns:a16="http://schemas.microsoft.com/office/drawing/2014/main" id="{158BBBDB-5F71-93B4-23E9-688A80C9008F}"/>
                </a:ext>
              </a:extLst>
            </p:cNvPr>
            <p:cNvSpPr/>
            <p:nvPr/>
          </p:nvSpPr>
          <p:spPr>
            <a:xfrm>
              <a:off x="1" y="5888037"/>
              <a:ext cx="2902633" cy="969964"/>
            </a:xfrm>
            <a:custGeom>
              <a:avLst/>
              <a:gdLst>
                <a:gd name="connsiteX0" fmla="*/ 0 w 576392"/>
                <a:gd name="connsiteY0" fmla="*/ 0 h 295312"/>
                <a:gd name="connsiteX1" fmla="*/ 527172 w 576392"/>
                <a:gd name="connsiteY1" fmla="*/ 0 h 295312"/>
                <a:gd name="connsiteX2" fmla="*/ 576392 w 576392"/>
                <a:gd name="connsiteY2" fmla="*/ 49220 h 295312"/>
                <a:gd name="connsiteX3" fmla="*/ 576392 w 576392"/>
                <a:gd name="connsiteY3" fmla="*/ 295312 h 295312"/>
                <a:gd name="connsiteX4" fmla="*/ 576392 w 576392"/>
                <a:gd name="connsiteY4" fmla="*/ 295312 h 295312"/>
                <a:gd name="connsiteX5" fmla="*/ 49220 w 576392"/>
                <a:gd name="connsiteY5" fmla="*/ 295312 h 295312"/>
                <a:gd name="connsiteX6" fmla="*/ 0 w 576392"/>
                <a:gd name="connsiteY6" fmla="*/ 246092 h 295312"/>
                <a:gd name="connsiteX7" fmla="*/ 0 w 576392"/>
                <a:gd name="connsiteY7" fmla="*/ 0 h 295312"/>
                <a:gd name="connsiteX0" fmla="*/ 0 w 804102"/>
                <a:gd name="connsiteY0" fmla="*/ 0 h 309544"/>
                <a:gd name="connsiteX1" fmla="*/ 754882 w 804102"/>
                <a:gd name="connsiteY1" fmla="*/ 14232 h 309544"/>
                <a:gd name="connsiteX2" fmla="*/ 804102 w 804102"/>
                <a:gd name="connsiteY2" fmla="*/ 63452 h 309544"/>
                <a:gd name="connsiteX3" fmla="*/ 804102 w 804102"/>
                <a:gd name="connsiteY3" fmla="*/ 309544 h 309544"/>
                <a:gd name="connsiteX4" fmla="*/ 804102 w 804102"/>
                <a:gd name="connsiteY4" fmla="*/ 309544 h 309544"/>
                <a:gd name="connsiteX5" fmla="*/ 276930 w 804102"/>
                <a:gd name="connsiteY5" fmla="*/ 309544 h 309544"/>
                <a:gd name="connsiteX6" fmla="*/ 227710 w 804102"/>
                <a:gd name="connsiteY6" fmla="*/ 260324 h 309544"/>
                <a:gd name="connsiteX7" fmla="*/ 0 w 804102"/>
                <a:gd name="connsiteY7" fmla="*/ 0 h 309544"/>
                <a:gd name="connsiteX0" fmla="*/ 0 w 804102"/>
                <a:gd name="connsiteY0" fmla="*/ 409167 h 718711"/>
                <a:gd name="connsiteX1" fmla="*/ 623237 w 804102"/>
                <a:gd name="connsiteY1" fmla="*/ 0 h 718711"/>
                <a:gd name="connsiteX2" fmla="*/ 804102 w 804102"/>
                <a:gd name="connsiteY2" fmla="*/ 472619 h 718711"/>
                <a:gd name="connsiteX3" fmla="*/ 804102 w 804102"/>
                <a:gd name="connsiteY3" fmla="*/ 718711 h 718711"/>
                <a:gd name="connsiteX4" fmla="*/ 804102 w 804102"/>
                <a:gd name="connsiteY4" fmla="*/ 718711 h 718711"/>
                <a:gd name="connsiteX5" fmla="*/ 276930 w 804102"/>
                <a:gd name="connsiteY5" fmla="*/ 718711 h 718711"/>
                <a:gd name="connsiteX6" fmla="*/ 227710 w 804102"/>
                <a:gd name="connsiteY6" fmla="*/ 669491 h 718711"/>
                <a:gd name="connsiteX7" fmla="*/ 0 w 804102"/>
                <a:gd name="connsiteY7" fmla="*/ 409167 h 718711"/>
                <a:gd name="connsiteX0" fmla="*/ 0 w 2188155"/>
                <a:gd name="connsiteY0" fmla="*/ 409167 h 718711"/>
                <a:gd name="connsiteX1" fmla="*/ 623237 w 2188155"/>
                <a:gd name="connsiteY1" fmla="*/ 0 h 718711"/>
                <a:gd name="connsiteX2" fmla="*/ 2188155 w 2188155"/>
                <a:gd name="connsiteY2" fmla="*/ 120379 h 718711"/>
                <a:gd name="connsiteX3" fmla="*/ 804102 w 2188155"/>
                <a:gd name="connsiteY3" fmla="*/ 718711 h 718711"/>
                <a:gd name="connsiteX4" fmla="*/ 804102 w 2188155"/>
                <a:gd name="connsiteY4" fmla="*/ 718711 h 718711"/>
                <a:gd name="connsiteX5" fmla="*/ 276930 w 2188155"/>
                <a:gd name="connsiteY5" fmla="*/ 718711 h 718711"/>
                <a:gd name="connsiteX6" fmla="*/ 227710 w 2188155"/>
                <a:gd name="connsiteY6" fmla="*/ 669491 h 718711"/>
                <a:gd name="connsiteX7" fmla="*/ 0 w 2188155"/>
                <a:gd name="connsiteY7" fmla="*/ 409167 h 718711"/>
                <a:gd name="connsiteX0" fmla="*/ 0 w 2287778"/>
                <a:gd name="connsiteY0" fmla="*/ 409167 h 853914"/>
                <a:gd name="connsiteX1" fmla="*/ 623237 w 2287778"/>
                <a:gd name="connsiteY1" fmla="*/ 0 h 853914"/>
                <a:gd name="connsiteX2" fmla="*/ 2188155 w 2287778"/>
                <a:gd name="connsiteY2" fmla="*/ 120379 h 853914"/>
                <a:gd name="connsiteX3" fmla="*/ 804102 w 2287778"/>
                <a:gd name="connsiteY3" fmla="*/ 718711 h 853914"/>
                <a:gd name="connsiteX4" fmla="*/ 2287778 w 2287778"/>
                <a:gd name="connsiteY4" fmla="*/ 853914 h 853914"/>
                <a:gd name="connsiteX5" fmla="*/ 276930 w 2287778"/>
                <a:gd name="connsiteY5" fmla="*/ 718711 h 853914"/>
                <a:gd name="connsiteX6" fmla="*/ 227710 w 2287778"/>
                <a:gd name="connsiteY6" fmla="*/ 669491 h 853914"/>
                <a:gd name="connsiteX7" fmla="*/ 0 w 2287778"/>
                <a:gd name="connsiteY7" fmla="*/ 409167 h 853914"/>
                <a:gd name="connsiteX0" fmla="*/ 0 w 2622228"/>
                <a:gd name="connsiteY0" fmla="*/ 409167 h 864588"/>
                <a:gd name="connsiteX1" fmla="*/ 623237 w 2622228"/>
                <a:gd name="connsiteY1" fmla="*/ 0 h 864588"/>
                <a:gd name="connsiteX2" fmla="*/ 2188155 w 2622228"/>
                <a:gd name="connsiteY2" fmla="*/ 120379 h 864588"/>
                <a:gd name="connsiteX3" fmla="*/ 2622228 w 2622228"/>
                <a:gd name="connsiteY3" fmla="*/ 864588 h 864588"/>
                <a:gd name="connsiteX4" fmla="*/ 2287778 w 2622228"/>
                <a:gd name="connsiteY4" fmla="*/ 853914 h 864588"/>
                <a:gd name="connsiteX5" fmla="*/ 276930 w 2622228"/>
                <a:gd name="connsiteY5" fmla="*/ 718711 h 864588"/>
                <a:gd name="connsiteX6" fmla="*/ 227710 w 2622228"/>
                <a:gd name="connsiteY6" fmla="*/ 669491 h 864588"/>
                <a:gd name="connsiteX7" fmla="*/ 0 w 2622228"/>
                <a:gd name="connsiteY7" fmla="*/ 409167 h 864588"/>
                <a:gd name="connsiteX0" fmla="*/ 0 w 2622228"/>
                <a:gd name="connsiteY0" fmla="*/ 409167 h 871704"/>
                <a:gd name="connsiteX1" fmla="*/ 623237 w 2622228"/>
                <a:gd name="connsiteY1" fmla="*/ 0 h 871704"/>
                <a:gd name="connsiteX2" fmla="*/ 2188155 w 2622228"/>
                <a:gd name="connsiteY2" fmla="*/ 120379 h 871704"/>
                <a:gd name="connsiteX3" fmla="*/ 2622228 w 2622228"/>
                <a:gd name="connsiteY3" fmla="*/ 864588 h 871704"/>
                <a:gd name="connsiteX4" fmla="*/ 2287778 w 2622228"/>
                <a:gd name="connsiteY4" fmla="*/ 853914 h 871704"/>
                <a:gd name="connsiteX5" fmla="*/ 13640 w 2622228"/>
                <a:gd name="connsiteY5" fmla="*/ 871704 h 871704"/>
                <a:gd name="connsiteX6" fmla="*/ 227710 w 2622228"/>
                <a:gd name="connsiteY6" fmla="*/ 669491 h 871704"/>
                <a:gd name="connsiteX7" fmla="*/ 0 w 2622228"/>
                <a:gd name="connsiteY7" fmla="*/ 409167 h 871704"/>
                <a:gd name="connsiteX0" fmla="*/ 0 w 2622228"/>
                <a:gd name="connsiteY0" fmla="*/ 409167 h 871704"/>
                <a:gd name="connsiteX1" fmla="*/ 623237 w 2622228"/>
                <a:gd name="connsiteY1" fmla="*/ 0 h 871704"/>
                <a:gd name="connsiteX2" fmla="*/ 2188155 w 2622228"/>
                <a:gd name="connsiteY2" fmla="*/ 120379 h 871704"/>
                <a:gd name="connsiteX3" fmla="*/ 2622228 w 2622228"/>
                <a:gd name="connsiteY3" fmla="*/ 864588 h 871704"/>
                <a:gd name="connsiteX4" fmla="*/ 2287778 w 2622228"/>
                <a:gd name="connsiteY4" fmla="*/ 853914 h 871704"/>
                <a:gd name="connsiteX5" fmla="*/ 13640 w 2622228"/>
                <a:gd name="connsiteY5" fmla="*/ 871704 h 871704"/>
                <a:gd name="connsiteX6" fmla="*/ 17790 w 2622228"/>
                <a:gd name="connsiteY6" fmla="*/ 701513 h 871704"/>
                <a:gd name="connsiteX7" fmla="*/ 0 w 2622228"/>
                <a:gd name="connsiteY7" fmla="*/ 409167 h 871704"/>
                <a:gd name="connsiteX0" fmla="*/ 11266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4150 w 2608588"/>
                <a:gd name="connsiteY6" fmla="*/ 701513 h 871704"/>
                <a:gd name="connsiteX7" fmla="*/ 11266 w 2608588"/>
                <a:gd name="connsiteY7" fmla="*/ 409167 h 871704"/>
                <a:gd name="connsiteX0" fmla="*/ 11266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11266 w 2608588"/>
                <a:gd name="connsiteY6" fmla="*/ 409167 h 871704"/>
                <a:gd name="connsiteX0" fmla="*/ 228302 w 2608588"/>
                <a:gd name="connsiteY0" fmla="*/ 483885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228302 w 2608588"/>
                <a:gd name="connsiteY6" fmla="*/ 483885 h 871704"/>
                <a:gd name="connsiteX0" fmla="*/ 4150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4150 w 2608588"/>
                <a:gd name="connsiteY6" fmla="*/ 409167 h 871704"/>
                <a:gd name="connsiteX0" fmla="*/ 4150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0 w 2608588"/>
                <a:gd name="connsiteY4" fmla="*/ 871704 h 871704"/>
                <a:gd name="connsiteX5" fmla="*/ 4150 w 2608588"/>
                <a:gd name="connsiteY5" fmla="*/ 409167 h 87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8588" h="871704">
                  <a:moveTo>
                    <a:pt x="4150" y="409167"/>
                  </a:moveTo>
                  <a:lnTo>
                    <a:pt x="609597" y="0"/>
                  </a:lnTo>
                  <a:lnTo>
                    <a:pt x="2174515" y="120379"/>
                  </a:lnTo>
                  <a:lnTo>
                    <a:pt x="2608588" y="864588"/>
                  </a:lnTo>
                  <a:lnTo>
                    <a:pt x="0" y="871704"/>
                  </a:lnTo>
                  <a:cubicBezTo>
                    <a:pt x="1383" y="717525"/>
                    <a:pt x="2767" y="563346"/>
                    <a:pt x="4150" y="409167"/>
                  </a:cubicBezTo>
                  <a:close/>
                </a:path>
              </a:pathLst>
            </a:custGeom>
            <a:blipFill dpi="0"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82550" ty="222250" sx="98000" sy="82000" flip="none" algn="ctr"/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5" name="Image 24" descr="Une image contenant texte, Emblème, logo, symbole">
              <a:extLst>
                <a:ext uri="{FF2B5EF4-FFF2-40B4-BE49-F238E27FC236}">
                  <a16:creationId xmlns:a16="http://schemas.microsoft.com/office/drawing/2014/main" id="{298147ED-9C83-F7E4-E8F0-CF3617152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27" y="6065261"/>
              <a:ext cx="1660121" cy="7546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2528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 : avec coins arrondis en diagonale 14">
            <a:extLst>
              <a:ext uri="{FF2B5EF4-FFF2-40B4-BE49-F238E27FC236}">
                <a16:creationId xmlns:a16="http://schemas.microsoft.com/office/drawing/2014/main" id="{522265AA-3D67-702F-6448-49B23DAA4A35}"/>
              </a:ext>
            </a:extLst>
          </p:cNvPr>
          <p:cNvSpPr/>
          <p:nvPr/>
        </p:nvSpPr>
        <p:spPr>
          <a:xfrm>
            <a:off x="507800" y="2047671"/>
            <a:ext cx="4998056" cy="1423182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Un CV détaillant le cursus universitaire et les précédents séjours à l’étranger </a:t>
            </a:r>
          </a:p>
        </p:txBody>
      </p:sp>
      <p:sp>
        <p:nvSpPr>
          <p:cNvPr id="17" name="Rectangle : avec coins arrondis en diagonale 16">
            <a:extLst>
              <a:ext uri="{FF2B5EF4-FFF2-40B4-BE49-F238E27FC236}">
                <a16:creationId xmlns:a16="http://schemas.microsoft.com/office/drawing/2014/main" id="{D0E54713-9A89-7C33-1403-5B6EA4A9B6C7}"/>
              </a:ext>
            </a:extLst>
          </p:cNvPr>
          <p:cNvSpPr/>
          <p:nvPr/>
        </p:nvSpPr>
        <p:spPr>
          <a:xfrm>
            <a:off x="6096000" y="2005818"/>
            <a:ext cx="5565502" cy="1423182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0"/>
              </a:spcBef>
              <a:buNone/>
            </a:pPr>
            <a:r>
              <a:rPr lang="fr-FR" sz="2800" dirty="0">
                <a:solidFill>
                  <a:schemeClr val="tx1"/>
                </a:solidFill>
              </a:rPr>
              <a:t>Lettre de motivation en français ET anglais, espagnol ou allemand, selon la destination demandée</a:t>
            </a:r>
          </a:p>
        </p:txBody>
      </p:sp>
      <p:sp>
        <p:nvSpPr>
          <p:cNvPr id="18" name="Signe Plus 17">
            <a:extLst>
              <a:ext uri="{FF2B5EF4-FFF2-40B4-BE49-F238E27FC236}">
                <a16:creationId xmlns:a16="http://schemas.microsoft.com/office/drawing/2014/main" id="{89214424-C02E-0AF0-CBF6-CE34A240B22B}"/>
              </a:ext>
            </a:extLst>
          </p:cNvPr>
          <p:cNvSpPr/>
          <p:nvPr/>
        </p:nvSpPr>
        <p:spPr>
          <a:xfrm>
            <a:off x="5557736" y="2489291"/>
            <a:ext cx="486383" cy="486291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 : en arc 18">
            <a:extLst>
              <a:ext uri="{FF2B5EF4-FFF2-40B4-BE49-F238E27FC236}">
                <a16:creationId xmlns:a16="http://schemas.microsoft.com/office/drawing/2014/main" id="{37B1155A-BFAE-AFC1-AD46-10C89D10D68B}"/>
              </a:ext>
            </a:extLst>
          </p:cNvPr>
          <p:cNvCxnSpPr>
            <a:cxnSpLocks/>
          </p:cNvCxnSpPr>
          <p:nvPr/>
        </p:nvCxnSpPr>
        <p:spPr>
          <a:xfrm>
            <a:off x="1322962" y="3487508"/>
            <a:ext cx="1468876" cy="624636"/>
          </a:xfrm>
          <a:prstGeom prst="curvedConnector3">
            <a:avLst>
              <a:gd name="adj1" fmla="val 50000"/>
            </a:avLst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 : en arc 20">
            <a:extLst>
              <a:ext uri="{FF2B5EF4-FFF2-40B4-BE49-F238E27FC236}">
                <a16:creationId xmlns:a16="http://schemas.microsoft.com/office/drawing/2014/main" id="{D6613EF0-CB89-18C5-9C26-77B5AFD8859A}"/>
              </a:ext>
            </a:extLst>
          </p:cNvPr>
          <p:cNvCxnSpPr>
            <a:cxnSpLocks/>
          </p:cNvCxnSpPr>
          <p:nvPr/>
        </p:nvCxnSpPr>
        <p:spPr>
          <a:xfrm rot="10800000" flipV="1">
            <a:off x="8878753" y="3469259"/>
            <a:ext cx="1607665" cy="682414"/>
          </a:xfrm>
          <a:prstGeom prst="curvedConnector3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 : avec coins arrondis en diagonale 23">
            <a:extLst>
              <a:ext uri="{FF2B5EF4-FFF2-40B4-BE49-F238E27FC236}">
                <a16:creationId xmlns:a16="http://schemas.microsoft.com/office/drawing/2014/main" id="{8D74F67D-7C8A-77A6-3A6B-B078F2ACBA10}"/>
              </a:ext>
            </a:extLst>
          </p:cNvPr>
          <p:cNvSpPr/>
          <p:nvPr/>
        </p:nvSpPr>
        <p:spPr>
          <a:xfrm>
            <a:off x="3006828" y="3843163"/>
            <a:ext cx="5777249" cy="954107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Transmission à</a:t>
            </a:r>
          </a:p>
          <a:p>
            <a:pPr algn="ctr"/>
            <a:r>
              <a:rPr lang="fr-FR" sz="2800" dirty="0">
                <a:solidFill>
                  <a:schemeClr val="tx1"/>
                </a:solidFill>
              </a:rPr>
              <a:t>odonto-ri@umontpellier.fr</a:t>
            </a:r>
          </a:p>
        </p:txBody>
      </p:sp>
      <p:pic>
        <p:nvPicPr>
          <p:cNvPr id="11" name="Picture 2" descr="Icones Dossier, images Dossier png et ico">
            <a:extLst>
              <a:ext uri="{FF2B5EF4-FFF2-40B4-BE49-F238E27FC236}">
                <a16:creationId xmlns:a16="http://schemas.microsoft.com/office/drawing/2014/main" id="{918E5BCA-5A15-7868-B023-1919D784F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195" y="3964937"/>
            <a:ext cx="621913" cy="62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F60C34F-650E-E66E-D1BF-2C428AD7EFA4}"/>
              </a:ext>
            </a:extLst>
          </p:cNvPr>
          <p:cNvSpPr/>
          <p:nvPr/>
        </p:nvSpPr>
        <p:spPr>
          <a:xfrm>
            <a:off x="1729018" y="204468"/>
            <a:ext cx="8630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MOBILITES ERASMUS + 2024/2025</a:t>
            </a:r>
            <a:endParaRPr lang="fr-FR" sz="3200" b="1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3" name="Rectangle : avec coins arrondis en diagonale 23">
            <a:extLst>
              <a:ext uri="{FF2B5EF4-FFF2-40B4-BE49-F238E27FC236}">
                <a16:creationId xmlns:a16="http://schemas.microsoft.com/office/drawing/2014/main" id="{95D4423A-1444-D0BC-5455-3471C12ABE8B}"/>
              </a:ext>
            </a:extLst>
          </p:cNvPr>
          <p:cNvSpPr/>
          <p:nvPr/>
        </p:nvSpPr>
        <p:spPr>
          <a:xfrm>
            <a:off x="3653893" y="817944"/>
            <a:ext cx="4780449" cy="431234"/>
          </a:xfrm>
          <a:prstGeom prst="round2DiagRect">
            <a:avLst>
              <a:gd name="adj1" fmla="val 16667"/>
              <a:gd name="adj2" fmla="val 456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Le dossier de candidature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7C90E258-1D9D-0BB9-91E4-EDD0BB3BCB3F}"/>
              </a:ext>
            </a:extLst>
          </p:cNvPr>
          <p:cNvGrpSpPr/>
          <p:nvPr/>
        </p:nvGrpSpPr>
        <p:grpSpPr>
          <a:xfrm>
            <a:off x="0" y="4956972"/>
            <a:ext cx="4133097" cy="1901029"/>
            <a:chOff x="0" y="4956972"/>
            <a:chExt cx="4133097" cy="1901029"/>
          </a:xfrm>
        </p:grpSpPr>
        <p:pic>
          <p:nvPicPr>
            <p:cNvPr id="16" name="Picture 6" descr="Programma Erasmus+ - Consilium">
              <a:extLst>
                <a:ext uri="{FF2B5EF4-FFF2-40B4-BE49-F238E27FC236}">
                  <a16:creationId xmlns:a16="http://schemas.microsoft.com/office/drawing/2014/main" id="{A4F07B6B-F4C9-8320-0E02-CD65D854D0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alphaModFix amt="12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09" b="96440" l="3942" r="97080">
                          <a14:foregroundMark x1="5547" y1="50162" x2="4818" y2="68285"/>
                          <a14:foregroundMark x1="6569" y1="92880" x2="25547" y2="94822"/>
                          <a14:foregroundMark x1="87299" y1="93204" x2="88830" y2="92970"/>
                          <a14:foregroundMark x1="85401" y1="58576" x2="85443" y2="58013"/>
                          <a14:foregroundMark x1="88692" y1="56245" x2="88759" y2="59223"/>
                          <a14:foregroundMark x1="88655" y1="54616" x2="88683" y2="55853"/>
                          <a14:foregroundMark x1="88613" y1="52751" x2="88644" y2="54109"/>
                          <a14:foregroundMark x1="94599" y1="68285" x2="93577" y2="52751"/>
                          <a14:foregroundMark x1="4234" y1="43366" x2="3942" y2="33333"/>
                          <a14:foregroundMark x1="38832" y1="91909" x2="47153" y2="93851"/>
                          <a14:foregroundMark x1="67445" y1="81877" x2="74307" y2="84142"/>
                          <a14:foregroundMark x1="68175" y1="78964" x2="72847" y2="77346"/>
                          <a14:foregroundMark x1="96788" y1="85761" x2="96642" y2="81553"/>
                          <a14:foregroundMark x1="97226" y1="61165" x2="97226" y2="57929"/>
                          <a14:foregroundMark x1="86569" y1="95793" x2="96788" y2="96440"/>
                          <a14:foregroundMark x1="88321" y1="77023" x2="88175" y2="74110"/>
                          <a14:foregroundMark x1="85255" y1="54369" x2="85255" y2="55016"/>
                          <a14:foregroundMark x1="85255" y1="55987" x2="85255" y2="57929"/>
                          <a14:backgroundMark x1="4672" y1="25566" x2="4672" y2="27184"/>
                          <a14:backgroundMark x1="86423" y1="73786" x2="86569" y2="66019"/>
                          <a14:backgroundMark x1="88905" y1="53398" x2="88759" y2="53074"/>
                          <a14:backgroundMark x1="88905" y1="55663" x2="88613" y2="54369"/>
                          <a14:backgroundMark x1="40292" y1="67961" x2="40292" y2="66343"/>
                          <a14:backgroundMark x1="42190" y1="72168" x2="41460" y2="72168"/>
                          <a14:backgroundMark x1="41314" y1="71845" x2="40584" y2="71845"/>
                          <a14:backgroundMark x1="90219" y1="75728" x2="90219" y2="74434"/>
                          <a14:backgroundMark x1="89927" y1="77023" x2="89635" y2="75405"/>
                          <a14:backgroundMark x1="95474" y1="77023" x2="95328" y2="74110"/>
                          <a14:backgroundMark x1="83796" y1="73786" x2="83796" y2="74757"/>
                          <a14:backgroundMark x1="86423" y1="76699" x2="86569" y2="77994"/>
                          <a14:backgroundMark x1="88905" y1="54693" x2="89051" y2="54369"/>
                          <a14:backgroundMark x1="88905" y1="54369" x2="88905" y2="53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"/>
            <a:stretch/>
          </p:blipFill>
          <p:spPr bwMode="auto">
            <a:xfrm>
              <a:off x="0" y="4956972"/>
              <a:ext cx="4133097" cy="1901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 : avec coins rognés en diagonale 5">
              <a:extLst>
                <a:ext uri="{FF2B5EF4-FFF2-40B4-BE49-F238E27FC236}">
                  <a16:creationId xmlns:a16="http://schemas.microsoft.com/office/drawing/2014/main" id="{5D92D226-3CD1-82FC-A45F-7F31794645B4}"/>
                </a:ext>
              </a:extLst>
            </p:cNvPr>
            <p:cNvSpPr/>
            <p:nvPr/>
          </p:nvSpPr>
          <p:spPr>
            <a:xfrm>
              <a:off x="1" y="5888037"/>
              <a:ext cx="2902633" cy="969964"/>
            </a:xfrm>
            <a:custGeom>
              <a:avLst/>
              <a:gdLst>
                <a:gd name="connsiteX0" fmla="*/ 0 w 576392"/>
                <a:gd name="connsiteY0" fmla="*/ 0 h 295312"/>
                <a:gd name="connsiteX1" fmla="*/ 527172 w 576392"/>
                <a:gd name="connsiteY1" fmla="*/ 0 h 295312"/>
                <a:gd name="connsiteX2" fmla="*/ 576392 w 576392"/>
                <a:gd name="connsiteY2" fmla="*/ 49220 h 295312"/>
                <a:gd name="connsiteX3" fmla="*/ 576392 w 576392"/>
                <a:gd name="connsiteY3" fmla="*/ 295312 h 295312"/>
                <a:gd name="connsiteX4" fmla="*/ 576392 w 576392"/>
                <a:gd name="connsiteY4" fmla="*/ 295312 h 295312"/>
                <a:gd name="connsiteX5" fmla="*/ 49220 w 576392"/>
                <a:gd name="connsiteY5" fmla="*/ 295312 h 295312"/>
                <a:gd name="connsiteX6" fmla="*/ 0 w 576392"/>
                <a:gd name="connsiteY6" fmla="*/ 246092 h 295312"/>
                <a:gd name="connsiteX7" fmla="*/ 0 w 576392"/>
                <a:gd name="connsiteY7" fmla="*/ 0 h 295312"/>
                <a:gd name="connsiteX0" fmla="*/ 0 w 804102"/>
                <a:gd name="connsiteY0" fmla="*/ 0 h 309544"/>
                <a:gd name="connsiteX1" fmla="*/ 754882 w 804102"/>
                <a:gd name="connsiteY1" fmla="*/ 14232 h 309544"/>
                <a:gd name="connsiteX2" fmla="*/ 804102 w 804102"/>
                <a:gd name="connsiteY2" fmla="*/ 63452 h 309544"/>
                <a:gd name="connsiteX3" fmla="*/ 804102 w 804102"/>
                <a:gd name="connsiteY3" fmla="*/ 309544 h 309544"/>
                <a:gd name="connsiteX4" fmla="*/ 804102 w 804102"/>
                <a:gd name="connsiteY4" fmla="*/ 309544 h 309544"/>
                <a:gd name="connsiteX5" fmla="*/ 276930 w 804102"/>
                <a:gd name="connsiteY5" fmla="*/ 309544 h 309544"/>
                <a:gd name="connsiteX6" fmla="*/ 227710 w 804102"/>
                <a:gd name="connsiteY6" fmla="*/ 260324 h 309544"/>
                <a:gd name="connsiteX7" fmla="*/ 0 w 804102"/>
                <a:gd name="connsiteY7" fmla="*/ 0 h 309544"/>
                <a:gd name="connsiteX0" fmla="*/ 0 w 804102"/>
                <a:gd name="connsiteY0" fmla="*/ 409167 h 718711"/>
                <a:gd name="connsiteX1" fmla="*/ 623237 w 804102"/>
                <a:gd name="connsiteY1" fmla="*/ 0 h 718711"/>
                <a:gd name="connsiteX2" fmla="*/ 804102 w 804102"/>
                <a:gd name="connsiteY2" fmla="*/ 472619 h 718711"/>
                <a:gd name="connsiteX3" fmla="*/ 804102 w 804102"/>
                <a:gd name="connsiteY3" fmla="*/ 718711 h 718711"/>
                <a:gd name="connsiteX4" fmla="*/ 804102 w 804102"/>
                <a:gd name="connsiteY4" fmla="*/ 718711 h 718711"/>
                <a:gd name="connsiteX5" fmla="*/ 276930 w 804102"/>
                <a:gd name="connsiteY5" fmla="*/ 718711 h 718711"/>
                <a:gd name="connsiteX6" fmla="*/ 227710 w 804102"/>
                <a:gd name="connsiteY6" fmla="*/ 669491 h 718711"/>
                <a:gd name="connsiteX7" fmla="*/ 0 w 804102"/>
                <a:gd name="connsiteY7" fmla="*/ 409167 h 718711"/>
                <a:gd name="connsiteX0" fmla="*/ 0 w 2188155"/>
                <a:gd name="connsiteY0" fmla="*/ 409167 h 718711"/>
                <a:gd name="connsiteX1" fmla="*/ 623237 w 2188155"/>
                <a:gd name="connsiteY1" fmla="*/ 0 h 718711"/>
                <a:gd name="connsiteX2" fmla="*/ 2188155 w 2188155"/>
                <a:gd name="connsiteY2" fmla="*/ 120379 h 718711"/>
                <a:gd name="connsiteX3" fmla="*/ 804102 w 2188155"/>
                <a:gd name="connsiteY3" fmla="*/ 718711 h 718711"/>
                <a:gd name="connsiteX4" fmla="*/ 804102 w 2188155"/>
                <a:gd name="connsiteY4" fmla="*/ 718711 h 718711"/>
                <a:gd name="connsiteX5" fmla="*/ 276930 w 2188155"/>
                <a:gd name="connsiteY5" fmla="*/ 718711 h 718711"/>
                <a:gd name="connsiteX6" fmla="*/ 227710 w 2188155"/>
                <a:gd name="connsiteY6" fmla="*/ 669491 h 718711"/>
                <a:gd name="connsiteX7" fmla="*/ 0 w 2188155"/>
                <a:gd name="connsiteY7" fmla="*/ 409167 h 718711"/>
                <a:gd name="connsiteX0" fmla="*/ 0 w 2287778"/>
                <a:gd name="connsiteY0" fmla="*/ 409167 h 853914"/>
                <a:gd name="connsiteX1" fmla="*/ 623237 w 2287778"/>
                <a:gd name="connsiteY1" fmla="*/ 0 h 853914"/>
                <a:gd name="connsiteX2" fmla="*/ 2188155 w 2287778"/>
                <a:gd name="connsiteY2" fmla="*/ 120379 h 853914"/>
                <a:gd name="connsiteX3" fmla="*/ 804102 w 2287778"/>
                <a:gd name="connsiteY3" fmla="*/ 718711 h 853914"/>
                <a:gd name="connsiteX4" fmla="*/ 2287778 w 2287778"/>
                <a:gd name="connsiteY4" fmla="*/ 853914 h 853914"/>
                <a:gd name="connsiteX5" fmla="*/ 276930 w 2287778"/>
                <a:gd name="connsiteY5" fmla="*/ 718711 h 853914"/>
                <a:gd name="connsiteX6" fmla="*/ 227710 w 2287778"/>
                <a:gd name="connsiteY6" fmla="*/ 669491 h 853914"/>
                <a:gd name="connsiteX7" fmla="*/ 0 w 2287778"/>
                <a:gd name="connsiteY7" fmla="*/ 409167 h 853914"/>
                <a:gd name="connsiteX0" fmla="*/ 0 w 2622228"/>
                <a:gd name="connsiteY0" fmla="*/ 409167 h 864588"/>
                <a:gd name="connsiteX1" fmla="*/ 623237 w 2622228"/>
                <a:gd name="connsiteY1" fmla="*/ 0 h 864588"/>
                <a:gd name="connsiteX2" fmla="*/ 2188155 w 2622228"/>
                <a:gd name="connsiteY2" fmla="*/ 120379 h 864588"/>
                <a:gd name="connsiteX3" fmla="*/ 2622228 w 2622228"/>
                <a:gd name="connsiteY3" fmla="*/ 864588 h 864588"/>
                <a:gd name="connsiteX4" fmla="*/ 2287778 w 2622228"/>
                <a:gd name="connsiteY4" fmla="*/ 853914 h 864588"/>
                <a:gd name="connsiteX5" fmla="*/ 276930 w 2622228"/>
                <a:gd name="connsiteY5" fmla="*/ 718711 h 864588"/>
                <a:gd name="connsiteX6" fmla="*/ 227710 w 2622228"/>
                <a:gd name="connsiteY6" fmla="*/ 669491 h 864588"/>
                <a:gd name="connsiteX7" fmla="*/ 0 w 2622228"/>
                <a:gd name="connsiteY7" fmla="*/ 409167 h 864588"/>
                <a:gd name="connsiteX0" fmla="*/ 0 w 2622228"/>
                <a:gd name="connsiteY0" fmla="*/ 409167 h 871704"/>
                <a:gd name="connsiteX1" fmla="*/ 623237 w 2622228"/>
                <a:gd name="connsiteY1" fmla="*/ 0 h 871704"/>
                <a:gd name="connsiteX2" fmla="*/ 2188155 w 2622228"/>
                <a:gd name="connsiteY2" fmla="*/ 120379 h 871704"/>
                <a:gd name="connsiteX3" fmla="*/ 2622228 w 2622228"/>
                <a:gd name="connsiteY3" fmla="*/ 864588 h 871704"/>
                <a:gd name="connsiteX4" fmla="*/ 2287778 w 2622228"/>
                <a:gd name="connsiteY4" fmla="*/ 853914 h 871704"/>
                <a:gd name="connsiteX5" fmla="*/ 13640 w 2622228"/>
                <a:gd name="connsiteY5" fmla="*/ 871704 h 871704"/>
                <a:gd name="connsiteX6" fmla="*/ 227710 w 2622228"/>
                <a:gd name="connsiteY6" fmla="*/ 669491 h 871704"/>
                <a:gd name="connsiteX7" fmla="*/ 0 w 2622228"/>
                <a:gd name="connsiteY7" fmla="*/ 409167 h 871704"/>
                <a:gd name="connsiteX0" fmla="*/ 0 w 2622228"/>
                <a:gd name="connsiteY0" fmla="*/ 409167 h 871704"/>
                <a:gd name="connsiteX1" fmla="*/ 623237 w 2622228"/>
                <a:gd name="connsiteY1" fmla="*/ 0 h 871704"/>
                <a:gd name="connsiteX2" fmla="*/ 2188155 w 2622228"/>
                <a:gd name="connsiteY2" fmla="*/ 120379 h 871704"/>
                <a:gd name="connsiteX3" fmla="*/ 2622228 w 2622228"/>
                <a:gd name="connsiteY3" fmla="*/ 864588 h 871704"/>
                <a:gd name="connsiteX4" fmla="*/ 2287778 w 2622228"/>
                <a:gd name="connsiteY4" fmla="*/ 853914 h 871704"/>
                <a:gd name="connsiteX5" fmla="*/ 13640 w 2622228"/>
                <a:gd name="connsiteY5" fmla="*/ 871704 h 871704"/>
                <a:gd name="connsiteX6" fmla="*/ 17790 w 2622228"/>
                <a:gd name="connsiteY6" fmla="*/ 701513 h 871704"/>
                <a:gd name="connsiteX7" fmla="*/ 0 w 2622228"/>
                <a:gd name="connsiteY7" fmla="*/ 409167 h 871704"/>
                <a:gd name="connsiteX0" fmla="*/ 11266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4150 w 2608588"/>
                <a:gd name="connsiteY6" fmla="*/ 701513 h 871704"/>
                <a:gd name="connsiteX7" fmla="*/ 11266 w 2608588"/>
                <a:gd name="connsiteY7" fmla="*/ 409167 h 871704"/>
                <a:gd name="connsiteX0" fmla="*/ 11266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11266 w 2608588"/>
                <a:gd name="connsiteY6" fmla="*/ 409167 h 871704"/>
                <a:gd name="connsiteX0" fmla="*/ 228302 w 2608588"/>
                <a:gd name="connsiteY0" fmla="*/ 483885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228302 w 2608588"/>
                <a:gd name="connsiteY6" fmla="*/ 483885 h 871704"/>
                <a:gd name="connsiteX0" fmla="*/ 4150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4150 w 2608588"/>
                <a:gd name="connsiteY6" fmla="*/ 409167 h 871704"/>
                <a:gd name="connsiteX0" fmla="*/ 4150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0 w 2608588"/>
                <a:gd name="connsiteY4" fmla="*/ 871704 h 871704"/>
                <a:gd name="connsiteX5" fmla="*/ 4150 w 2608588"/>
                <a:gd name="connsiteY5" fmla="*/ 409167 h 87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8588" h="871704">
                  <a:moveTo>
                    <a:pt x="4150" y="409167"/>
                  </a:moveTo>
                  <a:lnTo>
                    <a:pt x="609597" y="0"/>
                  </a:lnTo>
                  <a:lnTo>
                    <a:pt x="2174515" y="120379"/>
                  </a:lnTo>
                  <a:lnTo>
                    <a:pt x="2608588" y="864588"/>
                  </a:lnTo>
                  <a:lnTo>
                    <a:pt x="0" y="871704"/>
                  </a:lnTo>
                  <a:cubicBezTo>
                    <a:pt x="1383" y="717525"/>
                    <a:pt x="2767" y="563346"/>
                    <a:pt x="4150" y="409167"/>
                  </a:cubicBezTo>
                  <a:close/>
                </a:path>
              </a:pathLst>
            </a:custGeom>
            <a:blipFill dpi="0" rotWithShape="1"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82550" ty="222250" sx="98000" sy="82000" flip="none" algn="ctr"/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2" name="Image 21" descr="Une image contenant texte, Emblème, logo, symbole">
              <a:extLst>
                <a:ext uri="{FF2B5EF4-FFF2-40B4-BE49-F238E27FC236}">
                  <a16:creationId xmlns:a16="http://schemas.microsoft.com/office/drawing/2014/main" id="{BC3DD663-A79B-4FD3-3718-9DF6CFA5A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27" y="6065261"/>
              <a:ext cx="1660121" cy="7546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6586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9202" y="949608"/>
            <a:ext cx="1079730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Les étudiants sélectionnés s’inscrivent sur le site </a:t>
            </a:r>
            <a:r>
              <a:rPr lang="fr-FR" sz="2000" dirty="0" err="1">
                <a:solidFill>
                  <a:srgbClr val="FF0000"/>
                </a:solidFill>
              </a:rPr>
              <a:t>MoveOnLine</a:t>
            </a:r>
            <a:r>
              <a:rPr lang="fr-FR" sz="2000" dirty="0"/>
              <a:t> de </a:t>
            </a:r>
            <a:r>
              <a:rPr lang="fr-FR" sz="2000" dirty="0">
                <a:solidFill>
                  <a:srgbClr val="0070C0"/>
                </a:solidFill>
              </a:rPr>
              <a:t>l’UNIVERSITE DE MONTPELLIER</a:t>
            </a:r>
          </a:p>
          <a:p>
            <a:r>
              <a:rPr lang="fr-FR" sz="2000" dirty="0"/>
              <a:t>Un lien est transmis pour s’inscrire ensuite sur le site </a:t>
            </a:r>
            <a:r>
              <a:rPr lang="fr-FR" sz="2000" dirty="0" err="1">
                <a:solidFill>
                  <a:srgbClr val="FF0000"/>
                </a:solidFill>
              </a:rPr>
              <a:t>MoveOnLine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>
                <a:solidFill>
                  <a:srgbClr val="00B050"/>
                </a:solidFill>
              </a:rPr>
              <a:t>de l’université d’accueil </a:t>
            </a:r>
          </a:p>
          <a:p>
            <a:r>
              <a:rPr lang="fr-FR" sz="2000" dirty="0">
                <a:solidFill>
                  <a:srgbClr val="00B050"/>
                </a:solidFill>
              </a:rPr>
              <a:t> </a:t>
            </a:r>
          </a:p>
          <a:p>
            <a:r>
              <a:rPr lang="fr-FR" sz="2000" u="sng" dirty="0">
                <a:solidFill>
                  <a:srgbClr val="FF0000"/>
                </a:solidFill>
              </a:rPr>
              <a:t>Attention: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/>
              <a:t>Les calendriers des universités d’accueil peuvent être différents, il est de la responsabilité de l’étudiant de s’y référer.</a:t>
            </a:r>
          </a:p>
          <a:p>
            <a:endParaRPr lang="fr-FR" sz="2000" dirty="0">
              <a:solidFill>
                <a:srgbClr val="00B050"/>
              </a:solidFill>
            </a:endParaRPr>
          </a:p>
          <a:p>
            <a:r>
              <a:rPr lang="fr-FR" sz="2000" dirty="0"/>
              <a:t>Les étudiants constituent leur contrat pédagogique en lien direct avec les responsables pédagogique des Relations internationales, </a:t>
            </a:r>
            <a:r>
              <a:rPr lang="fr-FR" sz="2000" i="1" dirty="0">
                <a:solidFill>
                  <a:srgbClr val="0070C0"/>
                </a:solidFill>
              </a:rPr>
              <a:t>Dr Amel SLIMANI / Pr Pierre Yves COLLART-DUTILLEUL</a:t>
            </a:r>
          </a:p>
          <a:p>
            <a:r>
              <a:rPr lang="fr-FR" sz="2000" dirty="0"/>
              <a:t>et leur  homologue de l’université d’accueil dans le respect des maquettes des enseignements.</a:t>
            </a:r>
          </a:p>
          <a:p>
            <a:endParaRPr lang="fr-FR" sz="2000" dirty="0"/>
          </a:p>
          <a:p>
            <a:r>
              <a:rPr lang="fr-FR" sz="2000" dirty="0"/>
              <a:t>Ce contrat pédagogique définit avec précision  les enseignements à valider  et leurs ECTS et servira de référence et garantie pour l’obtention finale du diplôme d’Etat Français de Docteur en Chirurgie dentaire </a:t>
            </a:r>
          </a:p>
          <a:p>
            <a:r>
              <a:rPr lang="fr-FR" sz="2000" dirty="0"/>
              <a:t>Ce contrat est obligatoirement signé par l’étudiant et les référents pédagogiques</a:t>
            </a:r>
          </a:p>
          <a:p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1F677E-B8E7-AAB4-306B-BB74CD6FCCD1}"/>
              </a:ext>
            </a:extLst>
          </p:cNvPr>
          <p:cNvSpPr/>
          <p:nvPr/>
        </p:nvSpPr>
        <p:spPr>
          <a:xfrm>
            <a:off x="1780900" y="203195"/>
            <a:ext cx="8630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MOBILITES ERASMUS + 2024/2025</a:t>
            </a:r>
            <a:endParaRPr lang="fr-FR" sz="3200" b="1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9B7DBE6-078A-8636-5CED-DC3BA47CC748}"/>
              </a:ext>
            </a:extLst>
          </p:cNvPr>
          <p:cNvGrpSpPr/>
          <p:nvPr/>
        </p:nvGrpSpPr>
        <p:grpSpPr>
          <a:xfrm>
            <a:off x="0" y="4956972"/>
            <a:ext cx="4133097" cy="1901029"/>
            <a:chOff x="0" y="4956972"/>
            <a:chExt cx="4133097" cy="1901029"/>
          </a:xfrm>
        </p:grpSpPr>
        <p:pic>
          <p:nvPicPr>
            <p:cNvPr id="13" name="Picture 6" descr="Programma Erasmus+ - Consilium">
              <a:extLst>
                <a:ext uri="{FF2B5EF4-FFF2-40B4-BE49-F238E27FC236}">
                  <a16:creationId xmlns:a16="http://schemas.microsoft.com/office/drawing/2014/main" id="{066A2779-7B66-62DD-BABF-70C2A6120D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alphaModFix amt="12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09" b="96440" l="3942" r="97080">
                          <a14:foregroundMark x1="5547" y1="50162" x2="4818" y2="68285"/>
                          <a14:foregroundMark x1="6569" y1="92880" x2="25547" y2="94822"/>
                          <a14:foregroundMark x1="87299" y1="93204" x2="88830" y2="92970"/>
                          <a14:foregroundMark x1="85401" y1="58576" x2="85443" y2="58013"/>
                          <a14:foregroundMark x1="88692" y1="56245" x2="88759" y2="59223"/>
                          <a14:foregroundMark x1="88655" y1="54616" x2="88683" y2="55853"/>
                          <a14:foregroundMark x1="88613" y1="52751" x2="88644" y2="54109"/>
                          <a14:foregroundMark x1="94599" y1="68285" x2="93577" y2="52751"/>
                          <a14:foregroundMark x1="4234" y1="43366" x2="3942" y2="33333"/>
                          <a14:foregroundMark x1="38832" y1="91909" x2="47153" y2="93851"/>
                          <a14:foregroundMark x1="67445" y1="81877" x2="74307" y2="84142"/>
                          <a14:foregroundMark x1="68175" y1="78964" x2="72847" y2="77346"/>
                          <a14:foregroundMark x1="96788" y1="85761" x2="96642" y2="81553"/>
                          <a14:foregroundMark x1="97226" y1="61165" x2="97226" y2="57929"/>
                          <a14:foregroundMark x1="86569" y1="95793" x2="96788" y2="96440"/>
                          <a14:foregroundMark x1="88321" y1="77023" x2="88175" y2="74110"/>
                          <a14:foregroundMark x1="85255" y1="54369" x2="85255" y2="55016"/>
                          <a14:foregroundMark x1="85255" y1="55987" x2="85255" y2="57929"/>
                          <a14:backgroundMark x1="4672" y1="25566" x2="4672" y2="27184"/>
                          <a14:backgroundMark x1="86423" y1="73786" x2="86569" y2="66019"/>
                          <a14:backgroundMark x1="88905" y1="53398" x2="88759" y2="53074"/>
                          <a14:backgroundMark x1="88905" y1="55663" x2="88613" y2="54369"/>
                          <a14:backgroundMark x1="40292" y1="67961" x2="40292" y2="66343"/>
                          <a14:backgroundMark x1="42190" y1="72168" x2="41460" y2="72168"/>
                          <a14:backgroundMark x1="41314" y1="71845" x2="40584" y2="71845"/>
                          <a14:backgroundMark x1="90219" y1="75728" x2="90219" y2="74434"/>
                          <a14:backgroundMark x1="89927" y1="77023" x2="89635" y2="75405"/>
                          <a14:backgroundMark x1="95474" y1="77023" x2="95328" y2="74110"/>
                          <a14:backgroundMark x1="83796" y1="73786" x2="83796" y2="74757"/>
                          <a14:backgroundMark x1="86423" y1="76699" x2="86569" y2="77994"/>
                          <a14:backgroundMark x1="88905" y1="54693" x2="89051" y2="54369"/>
                          <a14:backgroundMark x1="88905" y1="54369" x2="88905" y2="53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"/>
            <a:stretch/>
          </p:blipFill>
          <p:spPr bwMode="auto">
            <a:xfrm>
              <a:off x="0" y="4956972"/>
              <a:ext cx="4133097" cy="1901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 : avec coins rognés en diagonale 5">
              <a:extLst>
                <a:ext uri="{FF2B5EF4-FFF2-40B4-BE49-F238E27FC236}">
                  <a16:creationId xmlns:a16="http://schemas.microsoft.com/office/drawing/2014/main" id="{A19E5B8A-BCA4-4B50-B482-8F539492B57E}"/>
                </a:ext>
              </a:extLst>
            </p:cNvPr>
            <p:cNvSpPr/>
            <p:nvPr/>
          </p:nvSpPr>
          <p:spPr>
            <a:xfrm>
              <a:off x="1" y="5888037"/>
              <a:ext cx="2902633" cy="969964"/>
            </a:xfrm>
            <a:custGeom>
              <a:avLst/>
              <a:gdLst>
                <a:gd name="connsiteX0" fmla="*/ 0 w 576392"/>
                <a:gd name="connsiteY0" fmla="*/ 0 h 295312"/>
                <a:gd name="connsiteX1" fmla="*/ 527172 w 576392"/>
                <a:gd name="connsiteY1" fmla="*/ 0 h 295312"/>
                <a:gd name="connsiteX2" fmla="*/ 576392 w 576392"/>
                <a:gd name="connsiteY2" fmla="*/ 49220 h 295312"/>
                <a:gd name="connsiteX3" fmla="*/ 576392 w 576392"/>
                <a:gd name="connsiteY3" fmla="*/ 295312 h 295312"/>
                <a:gd name="connsiteX4" fmla="*/ 576392 w 576392"/>
                <a:gd name="connsiteY4" fmla="*/ 295312 h 295312"/>
                <a:gd name="connsiteX5" fmla="*/ 49220 w 576392"/>
                <a:gd name="connsiteY5" fmla="*/ 295312 h 295312"/>
                <a:gd name="connsiteX6" fmla="*/ 0 w 576392"/>
                <a:gd name="connsiteY6" fmla="*/ 246092 h 295312"/>
                <a:gd name="connsiteX7" fmla="*/ 0 w 576392"/>
                <a:gd name="connsiteY7" fmla="*/ 0 h 295312"/>
                <a:gd name="connsiteX0" fmla="*/ 0 w 804102"/>
                <a:gd name="connsiteY0" fmla="*/ 0 h 309544"/>
                <a:gd name="connsiteX1" fmla="*/ 754882 w 804102"/>
                <a:gd name="connsiteY1" fmla="*/ 14232 h 309544"/>
                <a:gd name="connsiteX2" fmla="*/ 804102 w 804102"/>
                <a:gd name="connsiteY2" fmla="*/ 63452 h 309544"/>
                <a:gd name="connsiteX3" fmla="*/ 804102 w 804102"/>
                <a:gd name="connsiteY3" fmla="*/ 309544 h 309544"/>
                <a:gd name="connsiteX4" fmla="*/ 804102 w 804102"/>
                <a:gd name="connsiteY4" fmla="*/ 309544 h 309544"/>
                <a:gd name="connsiteX5" fmla="*/ 276930 w 804102"/>
                <a:gd name="connsiteY5" fmla="*/ 309544 h 309544"/>
                <a:gd name="connsiteX6" fmla="*/ 227710 w 804102"/>
                <a:gd name="connsiteY6" fmla="*/ 260324 h 309544"/>
                <a:gd name="connsiteX7" fmla="*/ 0 w 804102"/>
                <a:gd name="connsiteY7" fmla="*/ 0 h 309544"/>
                <a:gd name="connsiteX0" fmla="*/ 0 w 804102"/>
                <a:gd name="connsiteY0" fmla="*/ 409167 h 718711"/>
                <a:gd name="connsiteX1" fmla="*/ 623237 w 804102"/>
                <a:gd name="connsiteY1" fmla="*/ 0 h 718711"/>
                <a:gd name="connsiteX2" fmla="*/ 804102 w 804102"/>
                <a:gd name="connsiteY2" fmla="*/ 472619 h 718711"/>
                <a:gd name="connsiteX3" fmla="*/ 804102 w 804102"/>
                <a:gd name="connsiteY3" fmla="*/ 718711 h 718711"/>
                <a:gd name="connsiteX4" fmla="*/ 804102 w 804102"/>
                <a:gd name="connsiteY4" fmla="*/ 718711 h 718711"/>
                <a:gd name="connsiteX5" fmla="*/ 276930 w 804102"/>
                <a:gd name="connsiteY5" fmla="*/ 718711 h 718711"/>
                <a:gd name="connsiteX6" fmla="*/ 227710 w 804102"/>
                <a:gd name="connsiteY6" fmla="*/ 669491 h 718711"/>
                <a:gd name="connsiteX7" fmla="*/ 0 w 804102"/>
                <a:gd name="connsiteY7" fmla="*/ 409167 h 718711"/>
                <a:gd name="connsiteX0" fmla="*/ 0 w 2188155"/>
                <a:gd name="connsiteY0" fmla="*/ 409167 h 718711"/>
                <a:gd name="connsiteX1" fmla="*/ 623237 w 2188155"/>
                <a:gd name="connsiteY1" fmla="*/ 0 h 718711"/>
                <a:gd name="connsiteX2" fmla="*/ 2188155 w 2188155"/>
                <a:gd name="connsiteY2" fmla="*/ 120379 h 718711"/>
                <a:gd name="connsiteX3" fmla="*/ 804102 w 2188155"/>
                <a:gd name="connsiteY3" fmla="*/ 718711 h 718711"/>
                <a:gd name="connsiteX4" fmla="*/ 804102 w 2188155"/>
                <a:gd name="connsiteY4" fmla="*/ 718711 h 718711"/>
                <a:gd name="connsiteX5" fmla="*/ 276930 w 2188155"/>
                <a:gd name="connsiteY5" fmla="*/ 718711 h 718711"/>
                <a:gd name="connsiteX6" fmla="*/ 227710 w 2188155"/>
                <a:gd name="connsiteY6" fmla="*/ 669491 h 718711"/>
                <a:gd name="connsiteX7" fmla="*/ 0 w 2188155"/>
                <a:gd name="connsiteY7" fmla="*/ 409167 h 718711"/>
                <a:gd name="connsiteX0" fmla="*/ 0 w 2287778"/>
                <a:gd name="connsiteY0" fmla="*/ 409167 h 853914"/>
                <a:gd name="connsiteX1" fmla="*/ 623237 w 2287778"/>
                <a:gd name="connsiteY1" fmla="*/ 0 h 853914"/>
                <a:gd name="connsiteX2" fmla="*/ 2188155 w 2287778"/>
                <a:gd name="connsiteY2" fmla="*/ 120379 h 853914"/>
                <a:gd name="connsiteX3" fmla="*/ 804102 w 2287778"/>
                <a:gd name="connsiteY3" fmla="*/ 718711 h 853914"/>
                <a:gd name="connsiteX4" fmla="*/ 2287778 w 2287778"/>
                <a:gd name="connsiteY4" fmla="*/ 853914 h 853914"/>
                <a:gd name="connsiteX5" fmla="*/ 276930 w 2287778"/>
                <a:gd name="connsiteY5" fmla="*/ 718711 h 853914"/>
                <a:gd name="connsiteX6" fmla="*/ 227710 w 2287778"/>
                <a:gd name="connsiteY6" fmla="*/ 669491 h 853914"/>
                <a:gd name="connsiteX7" fmla="*/ 0 w 2287778"/>
                <a:gd name="connsiteY7" fmla="*/ 409167 h 853914"/>
                <a:gd name="connsiteX0" fmla="*/ 0 w 2622228"/>
                <a:gd name="connsiteY0" fmla="*/ 409167 h 864588"/>
                <a:gd name="connsiteX1" fmla="*/ 623237 w 2622228"/>
                <a:gd name="connsiteY1" fmla="*/ 0 h 864588"/>
                <a:gd name="connsiteX2" fmla="*/ 2188155 w 2622228"/>
                <a:gd name="connsiteY2" fmla="*/ 120379 h 864588"/>
                <a:gd name="connsiteX3" fmla="*/ 2622228 w 2622228"/>
                <a:gd name="connsiteY3" fmla="*/ 864588 h 864588"/>
                <a:gd name="connsiteX4" fmla="*/ 2287778 w 2622228"/>
                <a:gd name="connsiteY4" fmla="*/ 853914 h 864588"/>
                <a:gd name="connsiteX5" fmla="*/ 276930 w 2622228"/>
                <a:gd name="connsiteY5" fmla="*/ 718711 h 864588"/>
                <a:gd name="connsiteX6" fmla="*/ 227710 w 2622228"/>
                <a:gd name="connsiteY6" fmla="*/ 669491 h 864588"/>
                <a:gd name="connsiteX7" fmla="*/ 0 w 2622228"/>
                <a:gd name="connsiteY7" fmla="*/ 409167 h 864588"/>
                <a:gd name="connsiteX0" fmla="*/ 0 w 2622228"/>
                <a:gd name="connsiteY0" fmla="*/ 409167 h 871704"/>
                <a:gd name="connsiteX1" fmla="*/ 623237 w 2622228"/>
                <a:gd name="connsiteY1" fmla="*/ 0 h 871704"/>
                <a:gd name="connsiteX2" fmla="*/ 2188155 w 2622228"/>
                <a:gd name="connsiteY2" fmla="*/ 120379 h 871704"/>
                <a:gd name="connsiteX3" fmla="*/ 2622228 w 2622228"/>
                <a:gd name="connsiteY3" fmla="*/ 864588 h 871704"/>
                <a:gd name="connsiteX4" fmla="*/ 2287778 w 2622228"/>
                <a:gd name="connsiteY4" fmla="*/ 853914 h 871704"/>
                <a:gd name="connsiteX5" fmla="*/ 13640 w 2622228"/>
                <a:gd name="connsiteY5" fmla="*/ 871704 h 871704"/>
                <a:gd name="connsiteX6" fmla="*/ 227710 w 2622228"/>
                <a:gd name="connsiteY6" fmla="*/ 669491 h 871704"/>
                <a:gd name="connsiteX7" fmla="*/ 0 w 2622228"/>
                <a:gd name="connsiteY7" fmla="*/ 409167 h 871704"/>
                <a:gd name="connsiteX0" fmla="*/ 0 w 2622228"/>
                <a:gd name="connsiteY0" fmla="*/ 409167 h 871704"/>
                <a:gd name="connsiteX1" fmla="*/ 623237 w 2622228"/>
                <a:gd name="connsiteY1" fmla="*/ 0 h 871704"/>
                <a:gd name="connsiteX2" fmla="*/ 2188155 w 2622228"/>
                <a:gd name="connsiteY2" fmla="*/ 120379 h 871704"/>
                <a:gd name="connsiteX3" fmla="*/ 2622228 w 2622228"/>
                <a:gd name="connsiteY3" fmla="*/ 864588 h 871704"/>
                <a:gd name="connsiteX4" fmla="*/ 2287778 w 2622228"/>
                <a:gd name="connsiteY4" fmla="*/ 853914 h 871704"/>
                <a:gd name="connsiteX5" fmla="*/ 13640 w 2622228"/>
                <a:gd name="connsiteY5" fmla="*/ 871704 h 871704"/>
                <a:gd name="connsiteX6" fmla="*/ 17790 w 2622228"/>
                <a:gd name="connsiteY6" fmla="*/ 701513 h 871704"/>
                <a:gd name="connsiteX7" fmla="*/ 0 w 2622228"/>
                <a:gd name="connsiteY7" fmla="*/ 409167 h 871704"/>
                <a:gd name="connsiteX0" fmla="*/ 11266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4150 w 2608588"/>
                <a:gd name="connsiteY6" fmla="*/ 701513 h 871704"/>
                <a:gd name="connsiteX7" fmla="*/ 11266 w 2608588"/>
                <a:gd name="connsiteY7" fmla="*/ 409167 h 871704"/>
                <a:gd name="connsiteX0" fmla="*/ 11266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11266 w 2608588"/>
                <a:gd name="connsiteY6" fmla="*/ 409167 h 871704"/>
                <a:gd name="connsiteX0" fmla="*/ 228302 w 2608588"/>
                <a:gd name="connsiteY0" fmla="*/ 483885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228302 w 2608588"/>
                <a:gd name="connsiteY6" fmla="*/ 483885 h 871704"/>
                <a:gd name="connsiteX0" fmla="*/ 4150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4150 w 2608588"/>
                <a:gd name="connsiteY6" fmla="*/ 409167 h 871704"/>
                <a:gd name="connsiteX0" fmla="*/ 4150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0 w 2608588"/>
                <a:gd name="connsiteY4" fmla="*/ 871704 h 871704"/>
                <a:gd name="connsiteX5" fmla="*/ 4150 w 2608588"/>
                <a:gd name="connsiteY5" fmla="*/ 409167 h 87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8588" h="871704">
                  <a:moveTo>
                    <a:pt x="4150" y="409167"/>
                  </a:moveTo>
                  <a:lnTo>
                    <a:pt x="609597" y="0"/>
                  </a:lnTo>
                  <a:lnTo>
                    <a:pt x="2174515" y="120379"/>
                  </a:lnTo>
                  <a:lnTo>
                    <a:pt x="2608588" y="864588"/>
                  </a:lnTo>
                  <a:lnTo>
                    <a:pt x="0" y="871704"/>
                  </a:lnTo>
                  <a:cubicBezTo>
                    <a:pt x="1383" y="717525"/>
                    <a:pt x="2767" y="563346"/>
                    <a:pt x="4150" y="409167"/>
                  </a:cubicBezTo>
                  <a:close/>
                </a:path>
              </a:pathLst>
            </a:custGeom>
            <a:blipFill dpi="0"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82550" ty="222250" sx="98000" sy="82000" flip="none" algn="ctr"/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5" name="Image 14" descr="Une image contenant texte, Emblème, logo, symbole">
              <a:extLst>
                <a:ext uri="{FF2B5EF4-FFF2-40B4-BE49-F238E27FC236}">
                  <a16:creationId xmlns:a16="http://schemas.microsoft.com/office/drawing/2014/main" id="{5DAEDD07-FB0B-1D27-72F3-07720DD9A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27" y="6065261"/>
              <a:ext cx="1660121" cy="7546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10084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1047</Words>
  <Application>Microsoft Office PowerPoint</Application>
  <PresentationFormat>Grand écran</PresentationFormat>
  <Paragraphs>190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Corbel</vt:lpstr>
      <vt:lpstr>Oswald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Universite de Montpellier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Hernandez</dc:creator>
  <cp:lastModifiedBy>Marco Dessi</cp:lastModifiedBy>
  <cp:revision>147</cp:revision>
  <cp:lastPrinted>2023-01-27T11:13:43Z</cp:lastPrinted>
  <dcterms:created xsi:type="dcterms:W3CDTF">2022-01-03T15:37:23Z</dcterms:created>
  <dcterms:modified xsi:type="dcterms:W3CDTF">2024-02-08T13:52:50Z</dcterms:modified>
</cp:coreProperties>
</file>